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90"/>
  </p:notesMasterIdLst>
  <p:sldIdLst>
    <p:sldId id="256" r:id="rId2"/>
    <p:sldId id="584" r:id="rId3"/>
    <p:sldId id="479" r:id="rId4"/>
    <p:sldId id="478" r:id="rId5"/>
    <p:sldId id="260" r:id="rId6"/>
    <p:sldId id="315" r:id="rId7"/>
    <p:sldId id="433" r:id="rId8"/>
    <p:sldId id="435" r:id="rId9"/>
    <p:sldId id="436" r:id="rId10"/>
    <p:sldId id="437" r:id="rId11"/>
    <p:sldId id="476" r:id="rId12"/>
    <p:sldId id="438" r:id="rId13"/>
    <p:sldId id="575" r:id="rId14"/>
    <p:sldId id="453" r:id="rId15"/>
    <p:sldId id="454" r:id="rId16"/>
    <p:sldId id="448" r:id="rId17"/>
    <p:sldId id="577" r:id="rId18"/>
    <p:sldId id="578" r:id="rId19"/>
    <p:sldId id="576" r:id="rId20"/>
    <p:sldId id="439" r:id="rId21"/>
    <p:sldId id="440" r:id="rId22"/>
    <p:sldId id="449" r:id="rId23"/>
    <p:sldId id="441" r:id="rId24"/>
    <p:sldId id="443" r:id="rId25"/>
    <p:sldId id="450" r:id="rId26"/>
    <p:sldId id="442" r:id="rId27"/>
    <p:sldId id="444" r:id="rId28"/>
    <p:sldId id="451" r:id="rId29"/>
    <p:sldId id="445" r:id="rId30"/>
    <p:sldId id="446" r:id="rId31"/>
    <p:sldId id="447" r:id="rId32"/>
    <p:sldId id="452" r:id="rId33"/>
    <p:sldId id="483" r:id="rId34"/>
    <p:sldId id="484" r:id="rId35"/>
    <p:sldId id="477" r:id="rId36"/>
    <p:sldId id="456" r:id="rId37"/>
    <p:sldId id="461" r:id="rId38"/>
    <p:sldId id="592" r:id="rId39"/>
    <p:sldId id="585" r:id="rId40"/>
    <p:sldId id="586" r:id="rId41"/>
    <p:sldId id="587" r:id="rId42"/>
    <p:sldId id="588" r:id="rId43"/>
    <p:sldId id="589" r:id="rId44"/>
    <p:sldId id="590" r:id="rId45"/>
    <p:sldId id="591" r:id="rId46"/>
    <p:sldId id="518" r:id="rId47"/>
    <p:sldId id="457" r:id="rId48"/>
    <p:sldId id="458" r:id="rId49"/>
    <p:sldId id="459" r:id="rId50"/>
    <p:sldId id="460" r:id="rId51"/>
    <p:sldId id="517" r:id="rId52"/>
    <p:sldId id="468" r:id="rId53"/>
    <p:sldId id="462" r:id="rId54"/>
    <p:sldId id="470" r:id="rId55"/>
    <p:sldId id="463" r:id="rId56"/>
    <p:sldId id="464" r:id="rId57"/>
    <p:sldId id="516" r:id="rId58"/>
    <p:sldId id="469" r:id="rId59"/>
    <p:sldId id="513" r:id="rId60"/>
    <p:sldId id="514" r:id="rId61"/>
    <p:sldId id="467" r:id="rId62"/>
    <p:sldId id="471" r:id="rId63"/>
    <p:sldId id="465" r:id="rId64"/>
    <p:sldId id="466" r:id="rId65"/>
    <p:sldId id="515" r:id="rId66"/>
    <p:sldId id="472" r:id="rId67"/>
    <p:sldId id="473" r:id="rId68"/>
    <p:sldId id="474" r:id="rId69"/>
    <p:sldId id="475" r:id="rId70"/>
    <p:sldId id="480" r:id="rId71"/>
    <p:sldId id="482" r:id="rId72"/>
    <p:sldId id="497" r:id="rId73"/>
    <p:sldId id="498" r:id="rId74"/>
    <p:sldId id="486" r:id="rId75"/>
    <p:sldId id="487" r:id="rId76"/>
    <p:sldId id="494" r:id="rId77"/>
    <p:sldId id="495" r:id="rId78"/>
    <p:sldId id="496" r:id="rId79"/>
    <p:sldId id="493" r:id="rId80"/>
    <p:sldId id="488" r:id="rId81"/>
    <p:sldId id="489" r:id="rId82"/>
    <p:sldId id="491" r:id="rId83"/>
    <p:sldId id="499" r:id="rId84"/>
    <p:sldId id="500" r:id="rId85"/>
    <p:sldId id="501" r:id="rId86"/>
    <p:sldId id="502" r:id="rId87"/>
    <p:sldId id="503" r:id="rId88"/>
    <p:sldId id="492" r:id="rId89"/>
    <p:sldId id="504" r:id="rId90"/>
    <p:sldId id="579" r:id="rId91"/>
    <p:sldId id="580" r:id="rId92"/>
    <p:sldId id="581" r:id="rId93"/>
    <p:sldId id="582" r:id="rId94"/>
    <p:sldId id="583" r:id="rId95"/>
    <p:sldId id="546" r:id="rId96"/>
    <p:sldId id="547" r:id="rId97"/>
    <p:sldId id="548" r:id="rId98"/>
    <p:sldId id="525" r:id="rId99"/>
    <p:sldId id="527" r:id="rId100"/>
    <p:sldId id="528" r:id="rId101"/>
    <p:sldId id="529" r:id="rId102"/>
    <p:sldId id="538" r:id="rId103"/>
    <p:sldId id="532" r:id="rId104"/>
    <p:sldId id="533" r:id="rId105"/>
    <p:sldId id="534" r:id="rId106"/>
    <p:sldId id="535" r:id="rId107"/>
    <p:sldId id="536" r:id="rId108"/>
    <p:sldId id="537" r:id="rId109"/>
    <p:sldId id="520" r:id="rId110"/>
    <p:sldId id="549" r:id="rId111"/>
    <p:sldId id="545" r:id="rId112"/>
    <p:sldId id="539" r:id="rId113"/>
    <p:sldId id="540" r:id="rId114"/>
    <p:sldId id="541" r:id="rId115"/>
    <p:sldId id="542" r:id="rId116"/>
    <p:sldId id="543" r:id="rId117"/>
    <p:sldId id="544" r:id="rId118"/>
    <p:sldId id="550" r:id="rId119"/>
    <p:sldId id="521" r:id="rId120"/>
    <p:sldId id="522" r:id="rId121"/>
    <p:sldId id="524" r:id="rId122"/>
    <p:sldId id="523" r:id="rId123"/>
    <p:sldId id="552" r:id="rId124"/>
    <p:sldId id="556" r:id="rId125"/>
    <p:sldId id="557" r:id="rId126"/>
    <p:sldId id="558" r:id="rId127"/>
    <p:sldId id="559" r:id="rId128"/>
    <p:sldId id="560" r:id="rId129"/>
    <p:sldId id="561" r:id="rId130"/>
    <p:sldId id="562" r:id="rId131"/>
    <p:sldId id="553" r:id="rId132"/>
    <p:sldId id="554" r:id="rId133"/>
    <p:sldId id="555" r:id="rId134"/>
    <p:sldId id="563" r:id="rId135"/>
    <p:sldId id="567" r:id="rId136"/>
    <p:sldId id="564" r:id="rId137"/>
    <p:sldId id="568" r:id="rId138"/>
    <p:sldId id="565" r:id="rId139"/>
    <p:sldId id="569" r:id="rId140"/>
    <p:sldId id="566" r:id="rId141"/>
    <p:sldId id="570" r:id="rId142"/>
    <p:sldId id="571" r:id="rId143"/>
    <p:sldId id="572" r:id="rId144"/>
    <p:sldId id="573" r:id="rId145"/>
    <p:sldId id="574" r:id="rId146"/>
    <p:sldId id="481" r:id="rId147"/>
    <p:sldId id="593" r:id="rId148"/>
    <p:sldId id="594" r:id="rId149"/>
    <p:sldId id="595" r:id="rId150"/>
    <p:sldId id="596" r:id="rId151"/>
    <p:sldId id="597" r:id="rId152"/>
    <p:sldId id="598" r:id="rId153"/>
    <p:sldId id="599" r:id="rId154"/>
    <p:sldId id="600" r:id="rId155"/>
    <p:sldId id="601" r:id="rId156"/>
    <p:sldId id="339" r:id="rId157"/>
    <p:sldId id="602" r:id="rId158"/>
    <p:sldId id="603" r:id="rId159"/>
    <p:sldId id="604" r:id="rId160"/>
    <p:sldId id="605" r:id="rId161"/>
    <p:sldId id="606" r:id="rId162"/>
    <p:sldId id="607" r:id="rId163"/>
    <p:sldId id="608" r:id="rId164"/>
    <p:sldId id="609" r:id="rId165"/>
    <p:sldId id="610" r:id="rId166"/>
    <p:sldId id="611" r:id="rId167"/>
    <p:sldId id="612" r:id="rId168"/>
    <p:sldId id="613" r:id="rId169"/>
    <p:sldId id="318" r:id="rId170"/>
    <p:sldId id="320" r:id="rId171"/>
    <p:sldId id="333" r:id="rId172"/>
    <p:sldId id="420" r:id="rId173"/>
    <p:sldId id="421" r:id="rId174"/>
    <p:sldId id="422" r:id="rId175"/>
    <p:sldId id="430" r:id="rId176"/>
    <p:sldId id="431" r:id="rId177"/>
    <p:sldId id="432" r:id="rId178"/>
    <p:sldId id="335" r:id="rId179"/>
    <p:sldId id="338" r:id="rId180"/>
    <p:sldId id="340" r:id="rId181"/>
    <p:sldId id="342" r:id="rId182"/>
    <p:sldId id="343" r:id="rId183"/>
    <p:sldId id="427" r:id="rId184"/>
    <p:sldId id="428" r:id="rId185"/>
    <p:sldId id="349" r:id="rId186"/>
    <p:sldId id="429" r:id="rId187"/>
    <p:sldId id="423" r:id="rId188"/>
    <p:sldId id="424"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7"/>
    <p:restoredTop sz="78691"/>
  </p:normalViewPr>
  <p:slideViewPr>
    <p:cSldViewPr snapToGrid="0" snapToObjects="1" showGuides="1">
      <p:cViewPr>
        <p:scale>
          <a:sx n="80" d="100"/>
          <a:sy n="80" d="100"/>
        </p:scale>
        <p:origin x="1160" y="256"/>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Cohort: Alice and Alice, Svetlana, Jonathan, and Ryan</a:t>
            </a:r>
          </a:p>
          <a:p>
            <a:r>
              <a:rPr lang="en-US" dirty="0"/>
              <a:t>Jacquelyn, </a:t>
            </a:r>
            <a:r>
              <a:rPr lang="en-US" dirty="0" err="1"/>
              <a:t>Alli</a:t>
            </a:r>
            <a:r>
              <a:rPr lang="en-US" dirty="0"/>
              <a:t>, Mark</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observational study setting, given that there are no unmeasured confounders, which is often written in this way, that the potential outcomes are independent of treatment assignment given X, we can use propensity scores to estimate the average treatment effect</a:t>
            </a:r>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35573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18</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88471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8569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4</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24</a:t>
            </a:fld>
            <a:endParaRPr lang="en-US"/>
          </a:p>
        </p:txBody>
      </p:sp>
    </p:spTree>
    <p:extLst>
      <p:ext uri="{BB962C8B-B14F-4D97-AF65-F5344CB8AC3E}">
        <p14:creationId xmlns:p14="http://schemas.microsoft.com/office/powerpoint/2010/main" val="3053646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2225469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contrast, the more prevalent exposure(s) could not all find mates in this matching scheme. ??</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1925714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2056123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4074478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324844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156664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here we have the difference between m1 and m0, so if the outcome model is correctly specified, this will be our quantity of interest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118989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have among the treated, the observed Y minus the predicted 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1368723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similarly, among the controls we have the observed minus predicted 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343960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represent the fitted propensity score by e(Xi, beta hat) – this is often estimated by fitting a propensity score model using a logistic regression. Xi are the covariate values for participant I, beta hat are the betas obtained from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2095479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robust standard errors do no take into account the fact that you fit a propensity score prior to fitting your weighted GLM</a:t>
            </a:r>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2820863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4075097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3980942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1017369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1873376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_click_ the outcome if they are assigned the control and Y </a:t>
            </a:r>
            <a:r>
              <a:rPr lang="en-US" dirty="0" err="1"/>
              <a:t>i</a:t>
            </a:r>
            <a:r>
              <a:rPr lang="en-US" dirty="0"/>
              <a:t> 1, _click_ the outcome if they are assigned the treatment. Often our estimate of interest is the _click_ difference between these two outcomes. In reality, however only one of these two quantities is observable.</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equations incorporate the weights, as seen here</a:t>
            </a:r>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we are looking at the difference between the predicted Y among the treated and predicted Y among the controls minus delta1, which is the estimated difference between the two, so when we sum over all participants this will be zero</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240785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the observed Y minus the predicted Y among the treated minus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113</a:t>
            </a:fld>
            <a:endParaRPr lang="en-US"/>
          </a:p>
        </p:txBody>
      </p:sp>
    </p:spTree>
    <p:extLst>
      <p:ext uri="{BB962C8B-B14F-4D97-AF65-F5344CB8AC3E}">
        <p14:creationId xmlns:p14="http://schemas.microsoft.com/office/powerpoint/2010/main" val="586212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among the controls minus the predicted minus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114</a:t>
            </a:fld>
            <a:endParaRPr lang="en-US"/>
          </a:p>
        </p:txBody>
      </p:sp>
    </p:spTree>
    <p:extLst>
      <p:ext uri="{BB962C8B-B14F-4D97-AF65-F5344CB8AC3E}">
        <p14:creationId xmlns:p14="http://schemas.microsoft.com/office/powerpoint/2010/main" val="3244744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minus the predicted Y among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115</a:t>
            </a:fld>
            <a:endParaRPr lang="en-US"/>
          </a:p>
        </p:txBody>
      </p:sp>
    </p:spTree>
    <p:extLst>
      <p:ext uri="{BB962C8B-B14F-4D97-AF65-F5344CB8AC3E}">
        <p14:creationId xmlns:p14="http://schemas.microsoft.com/office/powerpoint/2010/main" val="960272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minus the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58496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estimating equation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445329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using the sandwich estimator to approximate the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901841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our estimated sandwich variance to approximate the variance of this quantity</a:t>
            </a:r>
          </a:p>
        </p:txBody>
      </p:sp>
      <p:sp>
        <p:nvSpPr>
          <p:cNvPr id="4" name="Slide Number Placeholder 3"/>
          <p:cNvSpPr>
            <a:spLocks noGrp="1"/>
          </p:cNvSpPr>
          <p:nvPr>
            <p:ph type="sldNum" sz="quarter" idx="10"/>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143</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147</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Contextualized, we want it to be grounded in the analysis that was conducted</a:t>
            </a:r>
          </a:p>
        </p:txBody>
      </p:sp>
      <p:sp>
        <p:nvSpPr>
          <p:cNvPr id="4" name="Slide Number Placeholder 3"/>
          <p:cNvSpPr>
            <a:spLocks noGrp="1"/>
          </p:cNvSpPr>
          <p:nvPr>
            <p:ph type="sldNum" sz="quarter" idx="10"/>
          </p:nvPr>
        </p:nvSpPr>
        <p:spPr/>
        <p:txBody>
          <a:bodyPr/>
          <a:lstStyle/>
          <a:p>
            <a:fld id="{DAD3987A-74E1-BA49-8B8E-2391856A87A9}" type="slidenum">
              <a:rPr lang="en-US" smtClean="0"/>
              <a:t>148</a:t>
            </a:fld>
            <a:endParaRPr lang="en-US"/>
          </a:p>
        </p:txBody>
      </p:sp>
    </p:spTree>
    <p:extLst>
      <p:ext uri="{BB962C8B-B14F-4D97-AF65-F5344CB8AC3E}">
        <p14:creationId xmlns:p14="http://schemas.microsoft.com/office/powerpoint/2010/main" val="4533832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a sensitivity analysis that is simplified, ideally can be summarized in a single line in a manuscript</a:t>
            </a:r>
          </a:p>
          <a:p>
            <a:r>
              <a:rPr lang="en-US" dirty="0"/>
              <a:t>Contextualized, we want it to be grounded in the analysis that was conducted</a:t>
            </a:r>
          </a:p>
        </p:txBody>
      </p:sp>
      <p:sp>
        <p:nvSpPr>
          <p:cNvPr id="4" name="Slide Number Placeholder 3"/>
          <p:cNvSpPr>
            <a:spLocks noGrp="1"/>
          </p:cNvSpPr>
          <p:nvPr>
            <p:ph type="sldNum" sz="quarter" idx="10"/>
          </p:nvPr>
        </p:nvSpPr>
        <p:spPr/>
        <p:txBody>
          <a:bodyPr/>
          <a:lstStyle/>
          <a:p>
            <a:fld id="{DAD3987A-74E1-BA49-8B8E-2391856A87A9}" type="slidenum">
              <a:rPr lang="en-US" smtClean="0"/>
              <a:t>149</a:t>
            </a:fld>
            <a:endParaRPr lang="en-US"/>
          </a:p>
        </p:txBody>
      </p:sp>
    </p:spTree>
    <p:extLst>
      <p:ext uri="{BB962C8B-B14F-4D97-AF65-F5344CB8AC3E}">
        <p14:creationId xmlns:p14="http://schemas.microsoft.com/office/powerpoint/2010/main" val="26700789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provide details in your manuscript such that I could conduct my own sensitivity analysis if I think the pieces you included are insufficient</a:t>
            </a:r>
          </a:p>
        </p:txBody>
      </p:sp>
      <p:sp>
        <p:nvSpPr>
          <p:cNvPr id="4" name="Slide Number Placeholder 3"/>
          <p:cNvSpPr>
            <a:spLocks noGrp="1"/>
          </p:cNvSpPr>
          <p:nvPr>
            <p:ph type="sldNum" sz="quarter" idx="10"/>
          </p:nvPr>
        </p:nvSpPr>
        <p:spPr/>
        <p:txBody>
          <a:bodyPr/>
          <a:lstStyle/>
          <a:p>
            <a:fld id="{DAD3987A-74E1-BA49-8B8E-2391856A87A9}" type="slidenum">
              <a:rPr lang="en-US" smtClean="0"/>
              <a:t>150</a:t>
            </a:fld>
            <a:endParaRPr lang="en-US"/>
          </a:p>
        </p:txBody>
      </p:sp>
    </p:spTree>
    <p:extLst>
      <p:ext uri="{BB962C8B-B14F-4D97-AF65-F5344CB8AC3E}">
        <p14:creationId xmlns:p14="http://schemas.microsoft.com/office/powerpoint/2010/main" val="8401182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main equation that we use for binary unmeasured confounders. Basically we’re adjusting our observed exposure-outcome effect using quantities representing an unmeasured confounder to get an exposure-outcome effect that adjusts for the unmeasured confounder</a:t>
            </a:r>
          </a:p>
        </p:txBody>
      </p:sp>
      <p:sp>
        <p:nvSpPr>
          <p:cNvPr id="4" name="Slide Number Placeholder 3"/>
          <p:cNvSpPr>
            <a:spLocks noGrp="1"/>
          </p:cNvSpPr>
          <p:nvPr>
            <p:ph type="sldNum" sz="quarter" idx="10"/>
          </p:nvPr>
        </p:nvSpPr>
        <p:spPr/>
        <p:txBody>
          <a:bodyPr/>
          <a:lstStyle/>
          <a:p>
            <a:fld id="{DAD3987A-74E1-BA49-8B8E-2391856A87A9}" type="slidenum">
              <a:rPr lang="en-US" smtClean="0"/>
              <a:t>151</a:t>
            </a:fld>
            <a:endParaRPr lang="en-US"/>
          </a:p>
        </p:txBody>
      </p:sp>
    </p:spTree>
    <p:extLst>
      <p:ext uri="{BB962C8B-B14F-4D97-AF65-F5344CB8AC3E}">
        <p14:creationId xmlns:p14="http://schemas.microsoft.com/office/powerpoint/2010/main" val="2202987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 </a:t>
            </a:r>
            <a:r>
              <a:rPr lang="en-US" dirty="0" err="1"/>
              <a:t>obs</a:t>
            </a:r>
            <a:r>
              <a:rPr lang="en-US" dirty="0"/>
              <a:t> is the effect between the treatment and outcome that you have observed, I denote this as RR, but Lin et al show that this could be an odds ratio or a hazard ratio in most settings</a:t>
            </a:r>
          </a:p>
        </p:txBody>
      </p:sp>
      <p:sp>
        <p:nvSpPr>
          <p:cNvPr id="4" name="Slide Number Placeholder 3"/>
          <p:cNvSpPr>
            <a:spLocks noGrp="1"/>
          </p:cNvSpPr>
          <p:nvPr>
            <p:ph type="sldNum" sz="quarter" idx="10"/>
          </p:nvPr>
        </p:nvSpPr>
        <p:spPr/>
        <p:txBody>
          <a:bodyPr/>
          <a:lstStyle/>
          <a:p>
            <a:fld id="{DAD3987A-74E1-BA49-8B8E-2391856A87A9}" type="slidenum">
              <a:rPr lang="en-US" smtClean="0"/>
              <a:t>152</a:t>
            </a:fld>
            <a:endParaRPr lang="en-US"/>
          </a:p>
        </p:txBody>
      </p:sp>
    </p:spTree>
    <p:extLst>
      <p:ext uri="{BB962C8B-B14F-4D97-AF65-F5344CB8AC3E}">
        <p14:creationId xmlns:p14="http://schemas.microsoft.com/office/powerpoint/2010/main" val="26247627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 UD is the relative risk of the unmeasured confounder and the outcome – again this can be replaced with an odds ratio or hazard ratio</a:t>
            </a:r>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26736809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P0 and p1 are the prevalence of the unmeasured confounder in the unexposed and exposed populations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2525165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exposure – outcome point estimate with the limiting bound of the exposure outcome effect (meaning the effect closest to the null)</a:t>
            </a:r>
          </a:p>
        </p:txBody>
      </p:sp>
      <p:sp>
        <p:nvSpPr>
          <p:cNvPr id="4" name="Slide Number Placeholder 3"/>
          <p:cNvSpPr>
            <a:spLocks noGrp="1"/>
          </p:cNvSpPr>
          <p:nvPr>
            <p:ph type="sldNum" sz="quarter" idx="10"/>
          </p:nvPr>
        </p:nvSpPr>
        <p:spPr/>
        <p:txBody>
          <a:bodyPr/>
          <a:lstStyle/>
          <a:p>
            <a:fld id="{DAD3987A-74E1-BA49-8B8E-2391856A87A9}" type="slidenum">
              <a:rPr lang="en-US" smtClean="0"/>
              <a:t>155</a:t>
            </a:fld>
            <a:endParaRPr lang="en-US"/>
          </a:p>
        </p:txBody>
      </p:sp>
    </p:spTree>
    <p:extLst>
      <p:ext uri="{BB962C8B-B14F-4D97-AF65-F5344CB8AC3E}">
        <p14:creationId xmlns:p14="http://schemas.microsoft.com/office/powerpoint/2010/main" val="3910769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tipping point, we can set the adjusted effect to 1 (the null), and solve for RRUD, p0 or p1 </a:t>
            </a:r>
          </a:p>
        </p:txBody>
      </p:sp>
      <p:sp>
        <p:nvSpPr>
          <p:cNvPr id="4" name="Slide Number Placeholder 3"/>
          <p:cNvSpPr>
            <a:spLocks noGrp="1"/>
          </p:cNvSpPr>
          <p:nvPr>
            <p:ph type="sldNum" sz="quarter" idx="10"/>
          </p:nvPr>
        </p:nvSpPr>
        <p:spPr/>
        <p:txBody>
          <a:bodyPr/>
          <a:lstStyle/>
          <a:p>
            <a:fld id="{DAD3987A-74E1-BA49-8B8E-2391856A87A9}" type="slidenum">
              <a:rPr lang="en-US" smtClean="0"/>
              <a:t>157</a:t>
            </a:fld>
            <a:endParaRPr lang="en-US"/>
          </a:p>
        </p:txBody>
      </p:sp>
    </p:spTree>
    <p:extLst>
      <p:ext uri="{BB962C8B-B14F-4D97-AF65-F5344CB8AC3E}">
        <p14:creationId xmlns:p14="http://schemas.microsoft.com/office/powerpoint/2010/main" val="9390325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we’ve solved for RR_UD – so if you provide the </a:t>
            </a:r>
            <a:r>
              <a:rPr lang="en-US" dirty="0" err="1"/>
              <a:t>prevalences</a:t>
            </a:r>
            <a:r>
              <a:rPr lang="en-US" dirty="0"/>
              <a:t> of an unmeasured confounder, you can solve for the association between the unmeasured confounder and outcome needed to tip your observed effect to inconclusive</a:t>
            </a:r>
          </a:p>
        </p:txBody>
      </p:sp>
      <p:sp>
        <p:nvSpPr>
          <p:cNvPr id="4" name="Slide Number Placeholder 3"/>
          <p:cNvSpPr>
            <a:spLocks noGrp="1"/>
          </p:cNvSpPr>
          <p:nvPr>
            <p:ph type="sldNum" sz="quarter" idx="10"/>
          </p:nvPr>
        </p:nvSpPr>
        <p:spPr/>
        <p:txBody>
          <a:bodyPr/>
          <a:lstStyle/>
          <a:p>
            <a:fld id="{DAD3987A-74E1-BA49-8B8E-2391856A87A9}" type="slidenum">
              <a:rPr lang="en-US" smtClean="0"/>
              <a:t>158</a:t>
            </a:fld>
            <a:endParaRPr lang="en-US"/>
          </a:p>
        </p:txBody>
      </p:sp>
    </p:spTree>
    <p:extLst>
      <p:ext uri="{BB962C8B-B14F-4D97-AF65-F5344CB8AC3E}">
        <p14:creationId xmlns:p14="http://schemas.microsoft.com/office/powerpoint/2010/main" val="208513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 continuous unmeasured confounder, where it is assumed to be normally distributed with a mean mu and variance 1. </a:t>
            </a:r>
            <a:r>
              <a:rPr lang="en-US" sz="1200" b="0" i="0" kern="1200" dirty="0">
                <a:solidFill>
                  <a:schemeClr val="tx1"/>
                </a:solidFill>
                <a:effectLst/>
                <a:latin typeface="+mn-lt"/>
                <a:ea typeface="+mn-ea"/>
                <a:cs typeface="+mn-cs"/>
              </a:rPr>
              <a:t>The variance is assumed to be 1. Any normally distributed confounder can fit this specification by scaling by the standard deviation within each exposure group.</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159</a:t>
            </a:fld>
            <a:endParaRPr lang="en-US"/>
          </a:p>
        </p:txBody>
      </p:sp>
    </p:spTree>
    <p:extLst>
      <p:ext uri="{BB962C8B-B14F-4D97-AF65-F5344CB8AC3E}">
        <p14:creationId xmlns:p14="http://schemas.microsoft.com/office/powerpoint/2010/main" val="2570386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is the mean of the unmeasured confounder in the exposed population and mu 0 is the mean of the unmeasured confounder in the unexposed population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160</a:t>
            </a:fld>
            <a:endParaRPr lang="en-US"/>
          </a:p>
        </p:txBody>
      </p:sp>
    </p:spTree>
    <p:extLst>
      <p:ext uri="{BB962C8B-B14F-4D97-AF65-F5344CB8AC3E}">
        <p14:creationId xmlns:p14="http://schemas.microsoft.com/office/powerpoint/2010/main" val="2963519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we can replace this difference with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161</a:t>
            </a:fld>
            <a:endParaRPr lang="en-US"/>
          </a:p>
        </p:txBody>
      </p:sp>
    </p:spTree>
    <p:extLst>
      <p:ext uri="{BB962C8B-B14F-4D97-AF65-F5344CB8AC3E}">
        <p14:creationId xmlns:p14="http://schemas.microsoft.com/office/powerpoint/2010/main" val="3250406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again set the adjusted limiting bound to 1 and solve for any of the quantities, for example here we’ve solved for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162</a:t>
            </a:fld>
            <a:endParaRPr lang="en-US"/>
          </a:p>
        </p:txBody>
      </p:sp>
    </p:spTree>
    <p:extLst>
      <p:ext uri="{BB962C8B-B14F-4D97-AF65-F5344CB8AC3E}">
        <p14:creationId xmlns:p14="http://schemas.microsoft.com/office/powerpoint/2010/main" val="3460324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can even solve for n, how many unmeasured confounders of a certain size and mean difference would be needed to tip your analysis</a:t>
            </a:r>
          </a:p>
        </p:txBody>
      </p:sp>
      <p:sp>
        <p:nvSpPr>
          <p:cNvPr id="4" name="Slide Number Placeholder 3"/>
          <p:cNvSpPr>
            <a:spLocks noGrp="1"/>
          </p:cNvSpPr>
          <p:nvPr>
            <p:ph type="sldNum" sz="quarter" idx="10"/>
          </p:nvPr>
        </p:nvSpPr>
        <p:spPr/>
        <p:txBody>
          <a:bodyPr/>
          <a:lstStyle/>
          <a:p>
            <a:fld id="{DAD3987A-74E1-BA49-8B8E-2391856A87A9}" type="slidenum">
              <a:rPr lang="en-US" smtClean="0"/>
              <a:t>163</a:t>
            </a:fld>
            <a:endParaRPr lang="en-US"/>
          </a:p>
        </p:txBody>
      </p:sp>
    </p:spTree>
    <p:extLst>
      <p:ext uri="{BB962C8B-B14F-4D97-AF65-F5344CB8AC3E}">
        <p14:creationId xmlns:p14="http://schemas.microsoft.com/office/powerpoint/2010/main" val="2694365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Ding and </a:t>
            </a:r>
            <a:r>
              <a:rPr lang="en-US" dirty="0" err="1"/>
              <a:t>Vanderweele</a:t>
            </a:r>
            <a:r>
              <a:rPr lang="en-US" dirty="0"/>
              <a:t> build on this same methodology to create what they call an “assumption free” analysis, so you don’t have to assume </a:t>
            </a:r>
          </a:p>
        </p:txBody>
      </p:sp>
      <p:sp>
        <p:nvSpPr>
          <p:cNvPr id="4" name="Slide Number Placeholder 3"/>
          <p:cNvSpPr>
            <a:spLocks noGrp="1"/>
          </p:cNvSpPr>
          <p:nvPr>
            <p:ph type="sldNum" sz="quarter" idx="10"/>
          </p:nvPr>
        </p:nvSpPr>
        <p:spPr/>
        <p:txBody>
          <a:bodyPr/>
          <a:lstStyle/>
          <a:p>
            <a:fld id="{DAD3987A-74E1-BA49-8B8E-2391856A87A9}" type="slidenum">
              <a:rPr lang="en-US" smtClean="0"/>
              <a:t>164</a:t>
            </a:fld>
            <a:endParaRPr lang="en-US"/>
          </a:p>
        </p:txBody>
      </p:sp>
    </p:spTree>
    <p:extLst>
      <p:ext uri="{BB962C8B-B14F-4D97-AF65-F5344CB8AC3E}">
        <p14:creationId xmlns:p14="http://schemas.microsoft.com/office/powerpoint/2010/main" val="25319459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RR_EU is the relationship between the unmeasured confounder and the exposure, the way they are able to summarize this in a single number for the binary case, rather than with p1 and p0 is they set p1 to 1</a:t>
            </a:r>
          </a:p>
        </p:txBody>
      </p:sp>
      <p:sp>
        <p:nvSpPr>
          <p:cNvPr id="4" name="Slide Number Placeholder 3"/>
          <p:cNvSpPr>
            <a:spLocks noGrp="1"/>
          </p:cNvSpPr>
          <p:nvPr>
            <p:ph type="sldNum" sz="quarter" idx="10"/>
          </p:nvPr>
        </p:nvSpPr>
        <p:spPr/>
        <p:txBody>
          <a:bodyPr/>
          <a:lstStyle/>
          <a:p>
            <a:fld id="{DAD3987A-74E1-BA49-8B8E-2391856A87A9}" type="slidenum">
              <a:rPr lang="en-US" smtClean="0"/>
              <a:t>165</a:t>
            </a:fld>
            <a:endParaRPr lang="en-US"/>
          </a:p>
        </p:txBody>
      </p:sp>
    </p:spTree>
    <p:extLst>
      <p:ext uri="{BB962C8B-B14F-4D97-AF65-F5344CB8AC3E}">
        <p14:creationId xmlns:p14="http://schemas.microsoft.com/office/powerpoint/2010/main" val="14446221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166</a:t>
            </a:fld>
            <a:endParaRPr lang="en-US"/>
          </a:p>
        </p:txBody>
      </p:sp>
    </p:spTree>
    <p:extLst>
      <p:ext uri="{BB962C8B-B14F-4D97-AF65-F5344CB8AC3E}">
        <p14:creationId xmlns:p14="http://schemas.microsoft.com/office/powerpoint/2010/main" val="4253191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 also rearrange their equation to be what they call an  E-value,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This offers a great solution if you don’t have any idea for what kind of unmeasured confounder may be out there, but it has the disadvantage of being a bit hard to interpret in the context of your measured covariates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167</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reason, we’ve used similar methodology to create an adjusted e-value, where we allow you to input the value you are trying to adjust to, rather than always setting the adjusted limiting bound to one. I will demonstrate soon how we can use this with our </a:t>
            </a:r>
            <a:r>
              <a:rPr lang="en-US"/>
              <a:t>observed covariates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168</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413729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6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7.tif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6.tif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6.xml.rels><?xml version="1.0" encoding="UTF-8" standalone="yes"?>
<Relationships xmlns="http://schemas.openxmlformats.org/package/2006/relationships"><Relationship Id="rId3"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1</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0</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1D-3A5B-6C4A-B292-52997E836B71}"/>
              </a:ext>
            </a:extLst>
          </p:cNvPr>
          <p:cNvSpPr>
            <a:spLocks noGrp="1"/>
          </p:cNvSpPr>
          <p:nvPr>
            <p:ph type="title"/>
          </p:nvPr>
        </p:nvSpPr>
        <p:spPr/>
        <p:txBody>
          <a:bodyPr/>
          <a:lstStyle/>
          <a:p>
            <a:r>
              <a:rPr lang="en-US" sz="8800" dirty="0"/>
              <a:t>Causal Quantities</a:t>
            </a:r>
          </a:p>
        </p:txBody>
      </p:sp>
    </p:spTree>
    <p:extLst>
      <p:ext uri="{BB962C8B-B14F-4D97-AF65-F5344CB8AC3E}">
        <p14:creationId xmlns:p14="http://schemas.microsoft.com/office/powerpoint/2010/main" val="34136105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bg1"/>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7364805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204693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985691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3956087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45402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6851304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3"/>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17259903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lumMod val="75000"/>
                              <a:lumOff val="25000"/>
                            </a:schemeClr>
                          </a:solidFill>
                          <a:latin typeface="Cambria Math" panose="02040503050406030204" pitchFamily="18" charset="0"/>
                        </a:rPr>
                        <m:t>𝑣𝑎𝑟</m:t>
                      </m:r>
                      <m:d>
                        <m:dPr>
                          <m:ctrlPr>
                            <a:rPr lang="en-US" sz="3600" b="1" i="1" smtClean="0">
                              <a:solidFill>
                                <a:schemeClr val="tx1">
                                  <a:lumMod val="75000"/>
                                  <a:lumOff val="25000"/>
                                </a:schemeClr>
                              </a:solidFill>
                              <a:latin typeface="Cambria Math" panose="02040503050406030204" pitchFamily="18" charset="0"/>
                            </a:rPr>
                          </m:ctrlPr>
                        </m:dPr>
                        <m:e>
                          <m:sSub>
                            <m:sSubPr>
                              <m:ctrlPr>
                                <a:rPr lang="en-US" sz="3600" b="1"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𝚫</m:t>
                                  </m:r>
                                </m:e>
                              </m:acc>
                            </m:e>
                            <m:sub>
                              <m:r>
                                <a:rPr lang="en-US" sz="3600" b="0" i="1" smtClean="0">
                                  <a:solidFill>
                                    <a:schemeClr val="tx1">
                                      <a:lumMod val="75000"/>
                                      <a:lumOff val="25000"/>
                                    </a:schemeClr>
                                  </a:solidFill>
                                  <a:latin typeface="Cambria Math" panose="02040503050406030204" pitchFamily="18" charset="0"/>
                                </a:rPr>
                                <m:t>𝐷𝑅</m:t>
                              </m:r>
                              <m:r>
                                <a:rPr lang="en-US" sz="3600" b="0" i="1" smtClean="0">
                                  <a:solidFill>
                                    <a:schemeClr val="tx1">
                                      <a:lumMod val="75000"/>
                                      <a:lumOff val="25000"/>
                                    </a:schemeClr>
                                  </a:solidFill>
                                  <a:latin typeface="Cambria Math" panose="02040503050406030204" pitchFamily="18" charset="0"/>
                                </a:rPr>
                                <m:t>, </m:t>
                              </m:r>
                              <m:r>
                                <a:rPr lang="en-US" sz="3600" b="0" i="1" smtClean="0">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577644" y="2813819"/>
                <a:ext cx="6544292"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577644" y="2813819"/>
                <a:ext cx="6544292" cy="1154162"/>
              </a:xfrm>
              <a:prstGeom prst="rect">
                <a:avLst/>
              </a:prstGeom>
              <a:blipFill>
                <a:blip r:embed="rId3"/>
                <a:stretch>
                  <a:fillRect l="-2713" t="-1099" r="-4651" b="-34066"/>
                </a:stretch>
              </a:blipFill>
            </p:spPr>
            <p:txBody>
              <a:bodyPr/>
              <a:lstStyle/>
              <a:p>
                <a:r>
                  <a:rPr lang="en-US">
                    <a:noFill/>
                  </a:rPr>
                  <a:t> </a:t>
                </a:r>
              </a:p>
            </p:txBody>
          </p:sp>
        </mc:Fallback>
      </mc:AlternateContent>
    </p:spTree>
    <p:extLst>
      <p:ext uri="{BB962C8B-B14F-4D97-AF65-F5344CB8AC3E}">
        <p14:creationId xmlns:p14="http://schemas.microsoft.com/office/powerpoint/2010/main" val="1016005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411398" y="1943966"/>
                <a:ext cx="11369203" cy="3150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500" b="0" i="1" smtClean="0">
                              <a:solidFill>
                                <a:schemeClr val="bg1"/>
                              </a:solidFill>
                              <a:latin typeface="Cambria Math" panose="02040503050406030204" pitchFamily="18" charset="0"/>
                            </a:rPr>
                          </m:ctrlPr>
                        </m:fPr>
                        <m:num>
                          <m:r>
                            <a:rPr lang="en-US" sz="7500" b="0" i="1" smtClean="0">
                              <a:solidFill>
                                <a:schemeClr val="bg1"/>
                              </a:solidFill>
                              <a:latin typeface="Cambria Math" panose="02040503050406030204" pitchFamily="18" charset="0"/>
                            </a:rPr>
                            <m:t>1</m:t>
                          </m:r>
                        </m:num>
                        <m:den>
                          <m:r>
                            <a:rPr lang="en-US" sz="7500" b="0" i="1" smtClean="0">
                              <a:solidFill>
                                <a:schemeClr val="bg1"/>
                              </a:solidFill>
                              <a:latin typeface="Cambria Math" panose="02040503050406030204" pitchFamily="18" charset="0"/>
                            </a:rPr>
                            <m:t>𝑛</m:t>
                          </m:r>
                        </m:den>
                      </m:f>
                      <m:nary>
                        <m:naryPr>
                          <m:chr m:val="∑"/>
                          <m:ctrlPr>
                            <a:rPr lang="en-US" sz="7500" b="0" i="1" smtClean="0">
                              <a:solidFill>
                                <a:schemeClr val="bg1"/>
                              </a:solidFill>
                              <a:latin typeface="Cambria Math" panose="02040503050406030204" pitchFamily="18" charset="0"/>
                            </a:rPr>
                          </m:ctrlPr>
                        </m:naryPr>
                        <m:sub>
                          <m:r>
                            <a:rPr lang="en-US" sz="7500" b="0" i="1" smtClean="0">
                              <a:solidFill>
                                <a:schemeClr val="bg1"/>
                              </a:solidFill>
                              <a:latin typeface="Cambria Math" panose="02040503050406030204" pitchFamily="18" charset="0"/>
                            </a:rPr>
                            <m:t>𝑖</m:t>
                          </m:r>
                          <m:r>
                            <a:rPr lang="en-US" sz="7500" b="0" i="1" smtClean="0">
                              <a:solidFill>
                                <a:schemeClr val="bg1"/>
                              </a:solidFill>
                              <a:latin typeface="Cambria Math" panose="02040503050406030204" pitchFamily="18" charset="0"/>
                            </a:rPr>
                            <m:t>=1</m:t>
                          </m:r>
                        </m:sub>
                        <m:sup>
                          <m:r>
                            <a:rPr lang="en-US" sz="7500" b="0" i="1" smtClean="0">
                              <a:solidFill>
                                <a:schemeClr val="bg1"/>
                              </a:solidFill>
                              <a:latin typeface="Cambria Math" panose="02040503050406030204" pitchFamily="18" charset="0"/>
                            </a:rPr>
                            <m:t>𝑛</m:t>
                          </m:r>
                        </m:sup>
                        <m:e>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𝑌</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nary>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r>
                            <a:rPr lang="en-US" sz="7500" b="0" i="1" smtClean="0">
                              <a:solidFill>
                                <a:schemeClr val="bg1"/>
                              </a:solidFill>
                              <a:latin typeface="Cambria Math" panose="02040503050406030204" pitchFamily="18" charset="0"/>
                            </a:rPr>
                            <m:t>1</m:t>
                          </m:r>
                        </m:num>
                        <m:den>
                          <m:r>
                            <a:rPr lang="en-US" sz="7500" b="0" i="1" smtClean="0">
                              <a:solidFill>
                                <a:schemeClr val="bg1"/>
                              </a:solidFill>
                              <a:latin typeface="Cambria Math" panose="02040503050406030204" pitchFamily="18" charset="0"/>
                            </a:rPr>
                            <m:t>𝑛</m:t>
                          </m:r>
                        </m:den>
                      </m:f>
                      <m:nary>
                        <m:naryPr>
                          <m:chr m:val="∑"/>
                          <m:ctrlPr>
                            <a:rPr lang="en-US" sz="7500" b="0" i="1" smtClean="0">
                              <a:solidFill>
                                <a:schemeClr val="bg1"/>
                              </a:solidFill>
                              <a:latin typeface="Cambria Math" panose="02040503050406030204" pitchFamily="18" charset="0"/>
                            </a:rPr>
                          </m:ctrlPr>
                        </m:naryPr>
                        <m:sub>
                          <m:r>
                            <a:rPr lang="en-US" sz="7500" b="0" i="1" smtClean="0">
                              <a:solidFill>
                                <a:schemeClr val="bg1"/>
                              </a:solidFill>
                              <a:latin typeface="Cambria Math" panose="02040503050406030204" pitchFamily="18" charset="0"/>
                            </a:rPr>
                            <m:t>𝑖</m:t>
                          </m:r>
                          <m:r>
                            <a:rPr lang="en-US" sz="7500" b="0" i="1" smtClean="0">
                              <a:solidFill>
                                <a:schemeClr val="bg1"/>
                              </a:solidFill>
                              <a:latin typeface="Cambria Math" panose="02040503050406030204" pitchFamily="18" charset="0"/>
                            </a:rPr>
                            <m:t>=1</m:t>
                          </m:r>
                        </m:sub>
                        <m:sup>
                          <m:r>
                            <a:rPr lang="en-US" sz="7500" b="0" i="1" smtClean="0">
                              <a:solidFill>
                                <a:schemeClr val="bg1"/>
                              </a:solidFill>
                              <a:latin typeface="Cambria Math" panose="02040503050406030204" pitchFamily="18" charset="0"/>
                            </a:rPr>
                            <m:t>𝑛</m:t>
                          </m:r>
                        </m:sup>
                        <m:e>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𝑌</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e>
                      </m:nary>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411398" y="1943966"/>
                <a:ext cx="11369203" cy="3150542"/>
              </a:xfrm>
              <a:prstGeom prst="rect">
                <a:avLst/>
              </a:prstGeom>
              <a:blipFill>
                <a:blip r:embed="rId3"/>
                <a:stretch>
                  <a:fillRect l="-23746" t="-120080" r="-2230" b="-181928"/>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Continuous outcome</a:t>
            </a:r>
          </a:p>
        </p:txBody>
      </p:sp>
    </p:spTree>
    <p:extLst>
      <p:ext uri="{BB962C8B-B14F-4D97-AF65-F5344CB8AC3E}">
        <p14:creationId xmlns:p14="http://schemas.microsoft.com/office/powerpoint/2010/main" val="10992521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9087461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𝑁</m:t>
                      </m:r>
                      <m:r>
                        <a:rPr lang="en-US" i="1">
                          <a:solidFill>
                            <a:schemeClr val="tx1">
                              <a:lumMod val="75000"/>
                              <a:lumOff val="25000"/>
                            </a:schemeClr>
                          </a:solidFill>
                          <a:latin typeface="Cambria Math" charset="0"/>
                        </a:rPr>
                        <m:t> </m:t>
                      </m:r>
                      <m:d>
                        <m:dPr>
                          <m:ctrlPr>
                            <a:rPr lang="en-US" i="1">
                              <a:solidFill>
                                <a:schemeClr val="tx1">
                                  <a:lumMod val="75000"/>
                                  <a:lumOff val="25000"/>
                                </a:schemeClr>
                              </a:solidFill>
                              <a:latin typeface="Cambria Math" panose="02040503050406030204" pitchFamily="18" charset="0"/>
                            </a:rPr>
                          </m:ctrlPr>
                        </m:dPr>
                        <m:e>
                          <m:r>
                            <a:rPr lang="en-US" i="1">
                              <a:solidFill>
                                <a:schemeClr val="tx1">
                                  <a:lumMod val="75000"/>
                                  <a:lumOff val="25000"/>
                                </a:schemeClr>
                              </a:solidFill>
                              <a:latin typeface="Cambria Math" charset="0"/>
                            </a:rPr>
                            <m:t>0, 1</m:t>
                          </m:r>
                        </m:e>
                      </m:d>
                    </m:oMath>
                  </m:oMathPara>
                </a14:m>
                <a:endParaRPr lang="en-US" dirty="0">
                  <a:solidFill>
                    <a:schemeClr val="tx1">
                      <a:lumMod val="75000"/>
                      <a:lumOff val="25000"/>
                    </a:schemeClr>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𝑁</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smtClean="0">
                          <a:solidFill>
                            <a:schemeClr val="tx1">
                              <a:lumMod val="75000"/>
                              <a:lumOff val="25000"/>
                            </a:schemeClr>
                          </a:solidFill>
                          <a:latin typeface="Cambria Math" charset="0"/>
                        </a:rPr>
                        <m:t>𝑍</m:t>
                      </m:r>
                      <m:r>
                        <a:rPr lang="en-US" i="1" smtClean="0">
                          <a:solidFill>
                            <a:schemeClr val="tx1">
                              <a:lumMod val="75000"/>
                              <a:lumOff val="25000"/>
                            </a:schemeClr>
                          </a:solidFill>
                          <a:latin typeface="Cambria Math" charset="0"/>
                        </a:rPr>
                        <m:t>+</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smtClean="0">
                          <a:solidFill>
                            <a:schemeClr val="tx1">
                              <a:lumMod val="75000"/>
                              <a:lumOff val="25000"/>
                            </a:schemeClr>
                          </a:solidFill>
                          <a:latin typeface="Cambria Math" charset="0"/>
                        </a:rPr>
                        <m:t>+</m:t>
                      </m:r>
                      <m:r>
                        <a:rPr lang="en-US" i="1" smtClean="0">
                          <a:solidFill>
                            <a:schemeClr val="tx1">
                              <a:lumMod val="75000"/>
                              <a:lumOff val="25000"/>
                            </a:schemeClr>
                          </a:solidFill>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406451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11032690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4134960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35761010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202245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xmlns="">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3"/>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2556556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2"/>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181491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006696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7774157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19702841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the NEJM, and the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solidFill>
                  <a:schemeClr val="accent1"/>
                </a:solidFill>
              </a:rPr>
              <a:t>Simplified</a:t>
            </a:r>
          </a:p>
          <a:p>
            <a:r>
              <a:rPr lang="en-US" sz="4400" dirty="0"/>
              <a:t>Contextualized</a:t>
            </a:r>
          </a:p>
          <a:p>
            <a:r>
              <a:rPr lang="en-US" sz="4400" dirty="0"/>
              <a:t>Transparent</a:t>
            </a:r>
          </a:p>
        </p:txBody>
      </p:sp>
    </p:spTree>
    <p:extLst>
      <p:ext uri="{BB962C8B-B14F-4D97-AF65-F5344CB8AC3E}">
        <p14:creationId xmlns:p14="http://schemas.microsoft.com/office/powerpoint/2010/main" val="40557865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p>
          <a:p>
            <a:r>
              <a:rPr lang="en-US" sz="4400" dirty="0">
                <a:solidFill>
                  <a:schemeClr val="accent1"/>
                </a:solidFill>
              </a:rPr>
              <a:t>Contextualized</a:t>
            </a:r>
          </a:p>
          <a:p>
            <a:r>
              <a:rPr lang="en-US" sz="4400" dirty="0"/>
              <a:t>Transparent</a:t>
            </a:r>
          </a:p>
        </p:txBody>
      </p:sp>
    </p:spTree>
    <p:extLst>
      <p:ext uri="{BB962C8B-B14F-4D97-AF65-F5344CB8AC3E}">
        <p14:creationId xmlns:p14="http://schemas.microsoft.com/office/powerpoint/2010/main" val="1309664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p>
          <a:p>
            <a:r>
              <a:rPr lang="en-US" sz="4400" dirty="0"/>
              <a:t>Contextualized</a:t>
            </a:r>
          </a:p>
          <a:p>
            <a:r>
              <a:rPr lang="en-US" sz="4400" dirty="0">
                <a:solidFill>
                  <a:schemeClr val="accent1"/>
                </a:solidFill>
              </a:rPr>
              <a:t>Transparent</a:t>
            </a:r>
          </a:p>
        </p:txBody>
      </p:sp>
    </p:spTree>
    <p:extLst>
      <p:ext uri="{BB962C8B-B14F-4D97-AF65-F5344CB8AC3E}">
        <p14:creationId xmlns:p14="http://schemas.microsoft.com/office/powerpoint/2010/main" val="14087284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2581161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1844014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37103674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smtClean="0">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r>
                            <a:rPr lang="en-US" sz="5400" i="1" smtClean="0">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27737486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445167"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445167" cy="1730282"/>
              </a:xfrm>
              <a:prstGeom prst="rect">
                <a:avLst/>
              </a:prstGeom>
              <a:blipFill>
                <a:blip r:embed="rId3"/>
                <a:stretch>
                  <a:fillRect t="-2920" r="-851" b="-17518"/>
                </a:stretch>
              </a:blipFill>
            </p:spPr>
            <p:txBody>
              <a:bodyPr/>
              <a:lstStyle/>
              <a:p>
                <a:r>
                  <a:rPr lang="en-US">
                    <a:noFill/>
                  </a:rPr>
                  <a:t> </a:t>
                </a:r>
              </a:p>
            </p:txBody>
          </p:sp>
        </mc:Fallback>
      </mc:AlternateContent>
    </p:spTree>
    <p:extLst>
      <p:ext uri="{BB962C8B-B14F-4D97-AF65-F5344CB8AC3E}">
        <p14:creationId xmlns:p14="http://schemas.microsoft.com/office/powerpoint/2010/main" val="19335264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90993" y="2750163"/>
                <a:ext cx="8886214"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90993" y="2750163"/>
                <a:ext cx="8886214" cy="1730282"/>
              </a:xfrm>
              <a:prstGeom prst="rect">
                <a:avLst/>
              </a:prstGeom>
              <a:blipFill>
                <a:blip r:embed="rId3"/>
                <a:stretch>
                  <a:fillRect l="-1141" t="-2920" r="-2140" b="-16788"/>
                </a:stretch>
              </a:blipFill>
            </p:spPr>
            <p:txBody>
              <a:bodyPr/>
              <a:lstStyle/>
              <a:p>
                <a:r>
                  <a:rPr lang="en-US">
                    <a:noFill/>
                  </a:rPr>
                  <a:t> </a:t>
                </a:r>
              </a:p>
            </p:txBody>
          </p:sp>
        </mc:Fallback>
      </mc:AlternateContent>
    </p:spTree>
    <p:extLst>
      <p:ext uri="{BB962C8B-B14F-4D97-AF65-F5344CB8AC3E}">
        <p14:creationId xmlns:p14="http://schemas.microsoft.com/office/powerpoint/2010/main" val="19124177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275111" y="2879149"/>
                <a:ext cx="11641777" cy="14290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𝑅</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𝑅</m:t>
                          </m:r>
                        </m:e>
                        <m:sub>
                          <m:r>
                            <a:rPr lang="en-US" sz="4400" b="0" i="1" smtClean="0">
                              <a:solidFill>
                                <a:schemeClr val="bg1"/>
                              </a:solidFill>
                              <a:latin typeface="Cambria Math" panose="02040503050406030204" pitchFamily="18" charset="0"/>
                            </a:rPr>
                            <m:t>𝑈𝐷</m:t>
                          </m:r>
                        </m:sub>
                      </m:sSub>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e>
                      </m:d>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1</m:t>
                                  </m:r>
                                </m:sub>
                              </m:sSub>
                            </m:e>
                          </m:d>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𝐿</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𝐵</m:t>
                              </m:r>
                            </m:e>
                            <m:sub>
                              <m:r>
                                <a:rPr lang="en-US" sz="4400" i="1">
                                  <a:solidFill>
                                    <a:schemeClr val="bg1"/>
                                  </a:solidFill>
                                  <a:latin typeface="Cambria Math" panose="02040503050406030204" pitchFamily="18" charset="0"/>
                                </a:rPr>
                                <m:t>𝑜𝑏𝑠</m:t>
                              </m:r>
                            </m:sub>
                          </m:sSub>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0</m:t>
                              </m:r>
                            </m:sub>
                          </m:sSub>
                          <m:r>
                            <a:rPr lang="en-US" sz="4400" i="1">
                              <a:solidFill>
                                <a:schemeClr val="bg1"/>
                              </a:solidFill>
                              <a:latin typeface="Cambria Math" panose="02040503050406030204" pitchFamily="18" charset="0"/>
                            </a:rPr>
                            <m:t>−1)</m:t>
                          </m:r>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den>
                      </m:f>
                    </m:oMath>
                  </m:oMathPara>
                </a14:m>
                <a:endParaRPr lang="en-US" sz="4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275111" y="2879149"/>
                <a:ext cx="11641777" cy="1429046"/>
              </a:xfrm>
              <a:prstGeom prst="rect">
                <a:avLst/>
              </a:prstGeom>
              <a:blipFill>
                <a:blip r:embed="rId3"/>
                <a:stretch>
                  <a:fillRect l="-545" t="-885" r="-1200" b="-12389"/>
                </a:stretch>
              </a:blipFill>
            </p:spPr>
            <p:txBody>
              <a:bodyPr/>
              <a:lstStyle/>
              <a:p>
                <a:r>
                  <a:rPr lang="en-US">
                    <a:noFill/>
                  </a:rPr>
                  <a:t> </a:t>
                </a:r>
              </a:p>
            </p:txBody>
          </p:sp>
        </mc:Fallback>
      </mc:AlternateContent>
    </p:spTree>
    <p:extLst>
      <p:ext uri="{BB962C8B-B14F-4D97-AF65-F5344CB8AC3E}">
        <p14:creationId xmlns:p14="http://schemas.microsoft.com/office/powerpoint/2010/main" val="8260640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num>
                        <m:den>
                          <m:r>
                            <a:rPr lang="en-US" sz="5400" b="0" i="1" smtClean="0">
                              <a:solidFill>
                                <a:schemeClr val="bg1"/>
                              </a:solidFill>
                              <a:latin typeface="Cambria Math" panose="02040503050406030204" pitchFamily="18" charset="0"/>
                            </a:rPr>
                            <m:t>𝑅</m:t>
                          </m:r>
                          <m:sSubSup>
                            <m:sSubSupPr>
                              <m:ctrlPr>
                                <a:rPr lang="en-US" sz="5400" b="0" i="1" smtClean="0">
                                  <a:solidFill>
                                    <a:schemeClr val="bg1"/>
                                  </a:solidFill>
                                  <a:latin typeface="Cambria Math" panose="02040503050406030204" pitchFamily="18" charset="0"/>
                                </a:rPr>
                              </m:ctrlPr>
                            </m:sSubSup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Tree>
    <p:extLst>
      <p:ext uri="{BB962C8B-B14F-4D97-AF65-F5344CB8AC3E}">
        <p14:creationId xmlns:p14="http://schemas.microsoft.com/office/powerpoint/2010/main" val="2804465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Tree>
    <p:extLst>
      <p:ext uri="{BB962C8B-B14F-4D97-AF65-F5344CB8AC3E}">
        <p14:creationId xmlns:p14="http://schemas.microsoft.com/office/powerpoint/2010/main" val="22733880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4480009" cy="18098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r>
                                <a:rPr lang="en-US" sz="5400" b="0" i="1" smtClean="0">
                                  <a:solidFill>
                                    <a:schemeClr val="bg1"/>
                                  </a:solidFill>
                                  <a:latin typeface="Cambria Math" panose="02040503050406030204" pitchFamily="18" charset="0"/>
                                </a:rPr>
                                <m:t>𝛿</m:t>
                              </m:r>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4480009" cy="1809854"/>
              </a:xfrm>
              <a:prstGeom prst="rect">
                <a:avLst/>
              </a:prstGeom>
              <a:blipFill>
                <a:blip r:embed="rId3"/>
                <a:stretch>
                  <a:fillRect l="-2542" r="-565" b="-7639"/>
                </a:stretch>
              </a:blipFill>
            </p:spPr>
            <p:txBody>
              <a:bodyPr/>
              <a:lstStyle/>
              <a:p>
                <a:r>
                  <a:rPr lang="en-US">
                    <a:noFill/>
                  </a:rPr>
                  <a:t> </a:t>
                </a:r>
              </a:p>
            </p:txBody>
          </p:sp>
        </mc:Fallback>
      </mc:AlternateContent>
    </p:spTree>
    <p:extLst>
      <p:ext uri="{BB962C8B-B14F-4D97-AF65-F5344CB8AC3E}">
        <p14:creationId xmlns:p14="http://schemas.microsoft.com/office/powerpoint/2010/main" val="7577519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15767" y="2718080"/>
                <a:ext cx="8960465" cy="1760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𝛿</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15767" y="2718080"/>
                <a:ext cx="8960465" cy="1760225"/>
              </a:xfrm>
              <a:prstGeom prst="rect">
                <a:avLst/>
              </a:prstGeom>
              <a:blipFill>
                <a:blip r:embed="rId3"/>
                <a:stretch>
                  <a:fillRect l="-424" t="-1429" b="-16429"/>
                </a:stretch>
              </a:blipFill>
            </p:spPr>
            <p:txBody>
              <a:bodyPr/>
              <a:lstStyle/>
              <a:p>
                <a:r>
                  <a:rPr lang="en-US">
                    <a:noFill/>
                  </a:rPr>
                  <a:t> </a:t>
                </a:r>
              </a:p>
            </p:txBody>
          </p:sp>
        </mc:Fallback>
      </mc:AlternateContent>
    </p:spTree>
    <p:extLst>
      <p:ext uri="{BB962C8B-B14F-4D97-AF65-F5344CB8AC3E}">
        <p14:creationId xmlns:p14="http://schemas.microsoft.com/office/powerpoint/2010/main" val="22292606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119317" y="2814332"/>
                <a:ext cx="9953366" cy="1758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𝑛</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𝛿</m:t>
                          </m:r>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r>
                            <a:rPr lang="en-US" sz="5400" b="0" i="1" smtClean="0">
                              <a:solidFill>
                                <a:schemeClr val="bg1"/>
                              </a:solidFill>
                              <a:latin typeface="Cambria Math" panose="02040503050406030204" pitchFamily="18" charset="0"/>
                            </a:rPr>
                            <m:t>𝛿</m:t>
                          </m:r>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119317" y="2814332"/>
                <a:ext cx="9953366" cy="1758495"/>
              </a:xfrm>
              <a:prstGeom prst="rect">
                <a:avLst/>
              </a:prstGeom>
              <a:blipFill>
                <a:blip r:embed="rId3"/>
                <a:stretch>
                  <a:fillRect l="-382" t="-2158" b="-17266"/>
                </a:stretch>
              </a:blipFill>
            </p:spPr>
            <p:txBody>
              <a:bodyPr/>
              <a:lstStyle/>
              <a:p>
                <a:r>
                  <a:rPr lang="en-US">
                    <a:noFill/>
                  </a:rPr>
                  <a:t> </a:t>
                </a:r>
              </a:p>
            </p:txBody>
          </p:sp>
        </mc:Fallback>
      </mc:AlternateContent>
    </p:spTree>
    <p:extLst>
      <p:ext uri="{BB962C8B-B14F-4D97-AF65-F5344CB8AC3E}">
        <p14:creationId xmlns:p14="http://schemas.microsoft.com/office/powerpoint/2010/main" val="19685130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bg1"/>
                              </a:solidFill>
                              <a:latin typeface="Cambria Math" panose="02040503050406030204" pitchFamily="18" charset="0"/>
                            </a:rPr>
                            <m:t>+</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p:spTree>
    <p:extLst>
      <p:ext uri="{BB962C8B-B14F-4D97-AF65-F5344CB8AC3E}">
        <p14:creationId xmlns:p14="http://schemas.microsoft.com/office/powerpoint/2010/main" val="27646010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158843"/>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1</m:t>
                              </m:r>
                            </m:sub>
                          </m:sSub>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158843"/>
              </a:xfrm>
              <a:prstGeom prst="rect">
                <a:avLst/>
              </a:prstGeom>
              <a:blipFill>
                <a:blip r:embed="rId4"/>
                <a:stretch>
                  <a:fillRect l="-2463" b="-11224"/>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84028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261051"/>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r>
                            <a:rPr lang="en-US" sz="4000" b="0" i="1" smtClean="0">
                              <a:solidFill>
                                <a:schemeClr val="accent1"/>
                              </a:solidFill>
                              <a:latin typeface="Cambria Math" panose="02040503050406030204" pitchFamily="18" charset="0"/>
                            </a:rPr>
                            <m:t>1</m:t>
                          </m:r>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261051"/>
              </a:xfrm>
              <a:prstGeom prst="rect">
                <a:avLst/>
              </a:prstGeom>
              <a:blipFill>
                <a:blip r:embed="rId4"/>
                <a:stretch>
                  <a:fillRect l="-2463" b="-10377"/>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0660824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Tree>
    <p:extLst>
      <p:ext uri="{BB962C8B-B14F-4D97-AF65-F5344CB8AC3E}">
        <p14:creationId xmlns:p14="http://schemas.microsoft.com/office/powerpoint/2010/main" val="1242676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159878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1 −</m:t>
                              </m:r>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r>
                            <a:rPr lang="en-US" sz="7500" b="0" i="1" smtClean="0">
                              <a:solidFill>
                                <a:schemeClr val="tx1">
                                  <a:lumMod val="75000"/>
                                  <a:lumOff val="25000"/>
                                </a:schemeClr>
                              </a:solidFill>
                              <a:latin typeface="Cambria Math" panose="02040503050406030204" pitchFamily="18" charset="0"/>
                            </a:rPr>
                            <m:t>1 −</m:t>
                          </m:r>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713038"/>
            <a:ext cx="10515600" cy="2852737"/>
          </a:xfrm>
        </p:spPr>
        <p:txBody>
          <a:bodyPr/>
          <a:lstStyle/>
          <a:p>
            <a:r>
              <a:rPr lang="en-US" dirty="0">
                <a:solidFill>
                  <a:schemeClr val="bg1"/>
                </a:solidFill>
                <a:latin typeface="Franklin Gothic Heavy" charset="0"/>
                <a:ea typeface="Franklin Gothic Heavy" charset="0"/>
                <a:cs typeface="Franklin Gothic Heavy" charset="0"/>
              </a:rPr>
              <a:t>Standardized mean difference</a:t>
            </a:r>
          </a:p>
        </p:txBody>
      </p:sp>
      <mc:AlternateContent xmlns:mc="http://schemas.openxmlformats.org/markup-compatibility/2006" xmlns:a14="http://schemas.microsoft.com/office/drawing/2010/main">
        <mc:Choice Requires="a14">
          <p:sp>
            <p:nvSpPr>
              <p:cNvPr id="5" name="TextBox 4"/>
              <p:cNvSpPr txBox="1"/>
              <p:nvPr/>
            </p:nvSpPr>
            <p:spPr>
              <a:xfrm>
                <a:off x="2438400" y="555963"/>
                <a:ext cx="7315200" cy="2732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rgbClr val="00B0F0"/>
                          </a:solidFill>
                          <a:latin typeface="Cambria Math" charset="0"/>
                        </a:rPr>
                        <m:t>𝒅</m:t>
                      </m:r>
                      <m:r>
                        <a:rPr lang="en-US" sz="4400" b="1" i="1" smtClean="0">
                          <a:solidFill>
                            <a:srgbClr val="00B0F0"/>
                          </a:solidFill>
                          <a:latin typeface="Cambria Math" charset="0"/>
                        </a:rPr>
                        <m:t>=</m:t>
                      </m:r>
                      <m:f>
                        <m:fPr>
                          <m:ctrlPr>
                            <a:rPr lang="mr-IN" sz="4400" b="1" i="1" smtClean="0">
                              <a:solidFill>
                                <a:srgbClr val="00B0F0"/>
                              </a:solidFill>
                              <a:latin typeface="Cambria Math" panose="02040503050406030204" pitchFamily="18" charset="0"/>
                            </a:rPr>
                          </m:ctrlPr>
                        </m:fPr>
                        <m:num>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𝒆𝒙𝒑𝒐𝒔𝒆𝒅</m:t>
                              </m:r>
                            </m:sub>
                          </m:sSub>
                          <m:r>
                            <a:rPr lang="en-US" sz="4400" b="1" i="1" smtClean="0">
                              <a:solidFill>
                                <a:srgbClr val="00B0F0"/>
                              </a:solidFill>
                              <a:latin typeface="Cambria Math" charset="0"/>
                            </a:rPr>
                            <m:t>−</m:t>
                          </m:r>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𝒖𝒏𝒆𝒙𝒑𝒐𝒔𝒆𝒅</m:t>
                              </m:r>
                            </m:sub>
                          </m:sSub>
                        </m:num>
                        <m:den>
                          <m:rad>
                            <m:radPr>
                              <m:degHide m:val="on"/>
                              <m:ctrlPr>
                                <a:rPr lang="en-US" sz="4400" b="1" i="1" smtClean="0">
                                  <a:solidFill>
                                    <a:srgbClr val="00B0F0"/>
                                  </a:solidFill>
                                  <a:latin typeface="Cambria Math" panose="02040503050406030204" pitchFamily="18" charset="0"/>
                                </a:rPr>
                              </m:ctrlPr>
                            </m:radPr>
                            <m:deg/>
                            <m:e>
                              <m:f>
                                <m:fPr>
                                  <m:ctrlPr>
                                    <a:rPr lang="mr-IN" sz="4400" b="1" i="1" smtClean="0">
                                      <a:solidFill>
                                        <a:srgbClr val="00B0F0"/>
                                      </a:solidFill>
                                      <a:latin typeface="Cambria Math" panose="02040503050406030204" pitchFamily="18" charset="0"/>
                                    </a:rPr>
                                  </m:ctrlPr>
                                </m:fPr>
                                <m:num>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𝒆𝒙𝒑𝒐𝒔𝒆𝒅</m:t>
                                      </m:r>
                                    </m:sub>
                                    <m:sup>
                                      <m:r>
                                        <a:rPr lang="en-US" sz="4400" b="1" i="1" smtClean="0">
                                          <a:solidFill>
                                            <a:srgbClr val="00B0F0"/>
                                          </a:solidFill>
                                          <a:latin typeface="Cambria Math" charset="0"/>
                                        </a:rPr>
                                        <m:t>𝟐</m:t>
                                      </m:r>
                                    </m:sup>
                                  </m:sSubSup>
                                  <m:r>
                                    <a:rPr lang="en-US" sz="4400" b="1" i="1" smtClean="0">
                                      <a:solidFill>
                                        <a:srgbClr val="00B0F0"/>
                                      </a:solidFill>
                                      <a:latin typeface="Cambria Math" charset="0"/>
                                    </a:rPr>
                                    <m:t>+</m:t>
                                  </m:r>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𝒖𝒏𝒆𝒙𝒑𝒐𝒔𝒆𝒅</m:t>
                                      </m:r>
                                    </m:sub>
                                    <m:sup>
                                      <m:r>
                                        <a:rPr lang="en-US" sz="4400" b="1" i="1" smtClean="0">
                                          <a:solidFill>
                                            <a:srgbClr val="00B0F0"/>
                                          </a:solidFill>
                                          <a:latin typeface="Cambria Math" charset="0"/>
                                        </a:rPr>
                                        <m:t>𝟐</m:t>
                                      </m:r>
                                    </m:sup>
                                  </m:sSubSup>
                                </m:num>
                                <m:den>
                                  <m:r>
                                    <a:rPr lang="en-US" sz="4400" b="1" i="1" smtClean="0">
                                      <a:solidFill>
                                        <a:srgbClr val="00B0F0"/>
                                      </a:solidFill>
                                      <a:latin typeface="Cambria Math" charset="0"/>
                                    </a:rPr>
                                    <m:t>𝟐</m:t>
                                  </m:r>
                                </m:den>
                              </m:f>
                            </m:e>
                          </m:rad>
                        </m:den>
                      </m:f>
                      <m:r>
                        <a:rPr lang="en-US" sz="4400" b="1" i="1" smtClean="0">
                          <a:solidFill>
                            <a:srgbClr val="00B0F0"/>
                          </a:solidFill>
                          <a:latin typeface="Cambria Math" charset="0"/>
                        </a:rPr>
                        <m:t> </m:t>
                      </m:r>
                    </m:oMath>
                  </m:oMathPara>
                </a14:m>
                <a:endParaRPr lang="en-US" sz="4400" b="1" dirty="0">
                  <a:solidFill>
                    <a:srgbClr val="00B0F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38400" y="555963"/>
                <a:ext cx="7315200" cy="2732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8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sp>
        <p:nvSpPr>
          <p:cNvPr id="6"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Franklin Gothic Heavy" charset="0"/>
                <a:ea typeface="Franklin Gothic Heavy" charset="0"/>
                <a:cs typeface="Franklin Gothic Heavy" charset="0"/>
              </a:rPr>
              <a:t>Imbalance between exposures</a:t>
            </a:r>
            <a:endParaRPr lang="en-US" sz="3600" dirty="0">
              <a:solidFill>
                <a:schemeClr val="bg1"/>
              </a:solidFill>
              <a:latin typeface="Franklin Gothic Heavy" charset="0"/>
              <a:ea typeface="Franklin Gothic Heavy" charset="0"/>
              <a:cs typeface="Franklin Gothic Heavy" charset="0"/>
            </a:endParaRP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
        <p:nvSpPr>
          <p:cNvPr id="7" name="Rounded Rectangle 6"/>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tidyr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plot_df</a:t>
            </a:r>
            <a:r>
              <a:rPr lang="en-US" sz="2500" dirty="0">
                <a:solidFill>
                  <a:schemeClr val="tx1"/>
                </a:solidFill>
                <a:latin typeface="Monaco" pitchFamily="2" charset="77"/>
              </a:rPr>
              <a:t> &lt;- </a:t>
            </a:r>
            <a:r>
              <a:rPr lang="en-US" sz="2500" dirty="0" err="1">
                <a:solidFill>
                  <a:schemeClr val="tx1"/>
                </a:solidFill>
                <a:latin typeface="Monaco" pitchFamily="2" charset="77"/>
              </a:rPr>
              <a:t>data.frame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a:t>
            </a:r>
            <a:r>
              <a:rPr lang="en-US" sz="2500" dirty="0">
                <a:solidFill>
                  <a:schemeClr val="tx1"/>
                </a:solidFill>
                <a:latin typeface="Monaco" pitchFamily="2" charset="77"/>
              </a:rPr>
              <a:t> = names(</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p>
          <a:p>
            <a:r>
              <a:rPr lang="en-US" sz="2500" dirty="0">
                <a:solidFill>
                  <a:schemeClr val="tx1"/>
                </a:solidFill>
                <a:latin typeface="Monaco" pitchFamily="2" charset="77"/>
              </a:rPr>
              <a:t>  Unadjusted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                      </a:t>
            </a:r>
          </a:p>
          <a:p>
            <a:r>
              <a:rPr lang="en-US" sz="2500" dirty="0">
                <a:solidFill>
                  <a:schemeClr val="tx1"/>
                </a:solidFill>
                <a:latin typeface="Monaco" pitchFamily="2" charset="77"/>
              </a:rPr>
              <a:t>  Weighted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%&gt;%</a:t>
            </a:r>
          </a:p>
          <a:p>
            <a:r>
              <a:rPr lang="en-US" sz="2500" dirty="0">
                <a:solidFill>
                  <a:schemeClr val="tx1"/>
                </a:solidFill>
                <a:latin typeface="Monaco" pitchFamily="2" charset="77"/>
              </a:rPr>
              <a:t>  gather("Method", "SMD", -</a:t>
            </a:r>
            <a:r>
              <a:rPr lang="en-US" sz="2500" dirty="0" err="1">
                <a:solidFill>
                  <a:schemeClr val="tx1"/>
                </a:solidFill>
                <a:latin typeface="Monaco" pitchFamily="2" charset="77"/>
              </a:rPr>
              <a:t>var</a:t>
            </a:r>
            <a:r>
              <a:rPr lang="en-US" sz="2500" dirty="0">
                <a:solidFill>
                  <a:schemeClr val="tx1"/>
                </a:solidFill>
                <a:latin typeface="Monaco" pitchFamily="2" charset="77"/>
              </a:rPr>
              <a:t>)</a:t>
            </a:r>
          </a:p>
        </p:txBody>
      </p:sp>
      <p:sp>
        <p:nvSpPr>
          <p:cNvPr id="6" name="Rounded Rectangle 5">
            <a:extLst>
              <a:ext uri="{FF2B5EF4-FFF2-40B4-BE49-F238E27FC236}">
                <a16:creationId xmlns:a16="http://schemas.microsoft.com/office/drawing/2014/main" id="{826D7C21-50A7-A745-B040-A4C69F2268C4}"/>
              </a:ext>
            </a:extLst>
          </p:cNvPr>
          <p:cNvSpPr/>
          <p:nvPr/>
        </p:nvSpPr>
        <p:spPr>
          <a:xfrm>
            <a:off x="3581400" y="3213100"/>
            <a:ext cx="4025900" cy="46355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1103F78-EBFF-F34D-86A0-FCCCB3BD14F4}"/>
              </a:ext>
            </a:extLst>
          </p:cNvPr>
          <p:cNvSpPr/>
          <p:nvPr/>
        </p:nvSpPr>
        <p:spPr>
          <a:xfrm>
            <a:off x="1219200" y="4343400"/>
            <a:ext cx="5651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1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a:solidFill>
                  <a:schemeClr val="tx1"/>
                </a:solidFill>
                <a:latin typeface="Monaco" pitchFamily="2" charset="77"/>
              </a:rPr>
              <a:t>library(ggplot2)</a:t>
            </a:r>
          </a:p>
          <a:p>
            <a:endParaRPr lang="en-US" sz="2200" dirty="0">
              <a:solidFill>
                <a:schemeClr val="tx1"/>
              </a:solidFill>
              <a:latin typeface="Monaco" pitchFamily="2" charset="77"/>
            </a:endParaRPr>
          </a:p>
          <a:p>
            <a:r>
              <a:rPr lang="en-US" sz="2200" dirty="0" err="1">
                <a:solidFill>
                  <a:schemeClr val="tx1"/>
                </a:solidFill>
                <a:latin typeface="Monaco" pitchFamily="2" charset="77"/>
              </a:rPr>
              <a:t>ggplot</a:t>
            </a:r>
            <a:r>
              <a:rPr lang="en-US" sz="2200" dirty="0">
                <a:solidFill>
                  <a:schemeClr val="tx1"/>
                </a:solidFill>
                <a:latin typeface="Monaco" pitchFamily="2" charset="77"/>
              </a:rPr>
              <a:t>(</a:t>
            </a:r>
          </a:p>
          <a:p>
            <a:r>
              <a:rPr lang="en-US" sz="2200" dirty="0">
                <a:solidFill>
                  <a:schemeClr val="tx1"/>
                </a:solidFill>
                <a:latin typeface="Monaco" pitchFamily="2" charset="77"/>
              </a:rPr>
              <a:t>  data = </a:t>
            </a:r>
            <a:r>
              <a:rPr lang="en-US" sz="2200" dirty="0" err="1">
                <a:solidFill>
                  <a:schemeClr val="tx1"/>
                </a:solidFill>
                <a:latin typeface="Monaco" pitchFamily="2" charset="77"/>
              </a:rPr>
              <a:t>plot_df</a:t>
            </a:r>
            <a:r>
              <a:rPr lang="en-US" sz="2200" dirty="0">
                <a:solidFill>
                  <a:schemeClr val="tx1"/>
                </a:solidFill>
                <a:latin typeface="Monaco" pitchFamily="2" charset="77"/>
              </a:rPr>
              <a:t>,</a:t>
            </a:r>
          </a:p>
          <a:p>
            <a:r>
              <a:rPr lang="en-US" sz="2200" dirty="0">
                <a:solidFill>
                  <a:schemeClr val="tx1"/>
                </a:solidFill>
                <a:latin typeface="Monaco" pitchFamily="2" charset="77"/>
              </a:rPr>
              <a:t>  mapping = </a:t>
            </a:r>
            <a:r>
              <a:rPr lang="en-US" sz="2200" dirty="0" err="1">
                <a:solidFill>
                  <a:schemeClr val="tx1"/>
                </a:solidFill>
                <a:latin typeface="Monaco" pitchFamily="2" charset="77"/>
              </a:rPr>
              <a:t>aes</a:t>
            </a:r>
            <a:r>
              <a:rPr lang="en-US" sz="2200" dirty="0">
                <a:solidFill>
                  <a:schemeClr val="tx1"/>
                </a:solidFill>
                <a:latin typeface="Monaco" pitchFamily="2" charset="77"/>
              </a:rPr>
              <a:t>(x = </a:t>
            </a:r>
            <a:r>
              <a:rPr lang="en-US" sz="2200" dirty="0" err="1">
                <a:solidFill>
                  <a:schemeClr val="tx1"/>
                </a:solidFill>
                <a:latin typeface="Monaco" pitchFamily="2" charset="77"/>
              </a:rPr>
              <a:t>var</a:t>
            </a:r>
            <a:r>
              <a:rPr lang="en-US" sz="2200" dirty="0">
                <a:solidFill>
                  <a:schemeClr val="tx1"/>
                </a:solidFill>
                <a:latin typeface="Monaco" pitchFamily="2" charset="77"/>
              </a:rPr>
              <a:t>, y = SMD, group = Method, color = Method)</a:t>
            </a:r>
          </a:p>
          <a:p>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geom_line</a:t>
            </a:r>
            <a:r>
              <a:rPr lang="en-US" sz="2200" dirty="0">
                <a:solidFill>
                  <a:schemeClr val="tx1"/>
                </a:solidFill>
                <a:latin typeface="Monaco" pitchFamily="2" charset="77"/>
              </a:rPr>
              <a:t>() +</a:t>
            </a:r>
          </a:p>
          <a:p>
            <a:r>
              <a:rPr lang="en-US" sz="2200" dirty="0">
                <a:solidFill>
                  <a:schemeClr val="tx1"/>
                </a:solidFill>
                <a:latin typeface="Monaco" pitchFamily="2" charset="77"/>
              </a:rPr>
              <a:t>  </a:t>
            </a:r>
            <a:r>
              <a:rPr lang="en-US" sz="2200" dirty="0" err="1">
                <a:solidFill>
                  <a:schemeClr val="tx1"/>
                </a:solidFill>
                <a:latin typeface="Monaco" pitchFamily="2" charset="77"/>
              </a:rPr>
              <a:t>geom_point</a:t>
            </a:r>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geom_hline</a:t>
            </a:r>
            <a:r>
              <a:rPr lang="en-US" sz="2200" dirty="0">
                <a:solidFill>
                  <a:schemeClr val="tx1"/>
                </a:solidFill>
                <a:latin typeface="Monaco" pitchFamily="2" charset="77"/>
              </a:rPr>
              <a:t>(</a:t>
            </a:r>
            <a:r>
              <a:rPr lang="en-US" sz="2200" dirty="0" err="1">
                <a:solidFill>
                  <a:schemeClr val="tx1"/>
                </a:solidFill>
                <a:latin typeface="Monaco" pitchFamily="2" charset="77"/>
              </a:rPr>
              <a:t>yintercept</a:t>
            </a:r>
            <a:r>
              <a:rPr lang="en-US" sz="2200" dirty="0">
                <a:solidFill>
                  <a:schemeClr val="tx1"/>
                </a:solidFill>
                <a:latin typeface="Monaco" pitchFamily="2" charset="77"/>
              </a:rPr>
              <a:t> = 0.1, color = "black", size = 0.1) +  </a:t>
            </a:r>
          </a:p>
          <a:p>
            <a:r>
              <a:rPr lang="en-US" sz="2200" dirty="0">
                <a:solidFill>
                  <a:schemeClr val="tx1"/>
                </a:solidFill>
                <a:latin typeface="Monaco" pitchFamily="2" charset="77"/>
              </a:rPr>
              <a:t>  </a:t>
            </a:r>
            <a:r>
              <a:rPr lang="en-US" sz="2200" dirty="0" err="1">
                <a:solidFill>
                  <a:schemeClr val="tx1"/>
                </a:solidFill>
                <a:latin typeface="Monaco" pitchFamily="2" charset="77"/>
              </a:rPr>
              <a:t>coord_flip</a:t>
            </a:r>
            <a:r>
              <a:rPr lang="en-US" sz="2200" dirty="0">
                <a:solidFill>
                  <a:schemeClr val="tx1"/>
                </a:solidFill>
                <a:latin typeface="Monaco" pitchFamily="2" charset="77"/>
              </a:rPr>
              <a:t>()</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838200" y="4687888"/>
            <a:ext cx="9842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19306256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508000" y="2033588"/>
            <a:ext cx="1333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140372-C4EF-2342-A08A-5524FE3788F1}"/>
              </a:ext>
            </a:extLst>
          </p:cNvPr>
          <p:cNvSpPr/>
          <p:nvPr/>
        </p:nvSpPr>
        <p:spPr>
          <a:xfrm>
            <a:off x="838200" y="2355850"/>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2FDD89-E7EC-DB42-974E-7446875AAA4F}"/>
              </a:ext>
            </a:extLst>
          </p:cNvPr>
          <p:cNvSpPr/>
          <p:nvPr/>
        </p:nvSpPr>
        <p:spPr>
          <a:xfrm>
            <a:off x="838200" y="2678112"/>
            <a:ext cx="26416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B2E214C-F6D0-0D47-9B9D-D09EE884721C}"/>
              </a:ext>
            </a:extLst>
          </p:cNvPr>
          <p:cNvSpPr/>
          <p:nvPr/>
        </p:nvSpPr>
        <p:spPr>
          <a:xfrm>
            <a:off x="838200" y="3052762"/>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0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P spid="8" grpId="0" animBg="1"/>
      <p:bldP spid="8" grpId="1" animBg="1"/>
      <p:bldP spid="9" grpId="0" animBg="1"/>
      <p:bldP spid="9" grpId="1"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a:t>
            </a:r>
          </a:p>
        </p:txBody>
      </p:sp>
      <p:sp>
        <p:nvSpPr>
          <p:cNvPr id="6" name="Rounded Rectangle 5">
            <a:extLst>
              <a:ext uri="{FF2B5EF4-FFF2-40B4-BE49-F238E27FC236}">
                <a16:creationId xmlns:a16="http://schemas.microsoft.com/office/drawing/2014/main" id="{A3B99F77-58A6-A449-A378-C178B4E4B8A1}"/>
              </a:ext>
            </a:extLst>
          </p:cNvPr>
          <p:cNvSpPr/>
          <p:nvPr/>
        </p:nvSpPr>
        <p:spPr>
          <a:xfrm>
            <a:off x="838200" y="3390900"/>
            <a:ext cx="45212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6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%&gt;%</a:t>
            </a:r>
          </a:p>
          <a:p>
            <a:r>
              <a:rPr lang="en-US" sz="2200" dirty="0">
                <a:solidFill>
                  <a:schemeClr val="tx1"/>
                </a:solidFill>
                <a:latin typeface="Monaco" pitchFamily="2" charset="77"/>
              </a:rPr>
              <a:t>  </a:t>
            </a:r>
            <a:r>
              <a:rPr lang="en-US" sz="2200" dirty="0" err="1">
                <a:solidFill>
                  <a:schemeClr val="tx1"/>
                </a:solidFill>
                <a:latin typeface="Monaco" pitchFamily="2" charset="77"/>
              </a:rPr>
              <a:t>exp</a:t>
            </a:r>
            <a:r>
              <a:rPr lang="en-US" sz="2200" dirty="0">
                <a:solidFill>
                  <a:schemeClr val="tx1"/>
                </a:solidFill>
                <a:latin typeface="Monaco" pitchFamily="2" charset="77"/>
              </a:rPr>
              <a:t>()</a:t>
            </a:r>
          </a:p>
          <a:p>
            <a:r>
              <a:rPr lang="en-US" sz="2200" dirty="0">
                <a:solidFill>
                  <a:schemeClr val="bg1">
                    <a:lumMod val="50000"/>
                  </a:schemeClr>
                </a:solidFill>
                <a:latin typeface="Monaco" pitchFamily="2" charset="77"/>
              </a:rPr>
              <a:t>#&gt;           2.5%   97.5%</a:t>
            </a:r>
          </a:p>
          <a:p>
            <a:r>
              <a:rPr lang="en-US" sz="2200" dirty="0">
                <a:solidFill>
                  <a:schemeClr val="bg1">
                    <a:lumMod val="50000"/>
                  </a:schemeClr>
                </a:solidFill>
                <a:latin typeface="Monaco" pitchFamily="2" charset="77"/>
              </a:rPr>
              <a:t>#&gt; exposure  1.51   2.01 </a:t>
            </a:r>
          </a:p>
        </p:txBody>
      </p:sp>
      <p:sp>
        <p:nvSpPr>
          <p:cNvPr id="6" name="Rounded Rectangle 5">
            <a:extLst>
              <a:ext uri="{FF2B5EF4-FFF2-40B4-BE49-F238E27FC236}">
                <a16:creationId xmlns:a16="http://schemas.microsoft.com/office/drawing/2014/main" id="{1958E6A3-19DC-6045-A8DD-B1EA7D089E58}"/>
              </a:ext>
            </a:extLst>
          </p:cNvPr>
          <p:cNvSpPr/>
          <p:nvPr/>
        </p:nvSpPr>
        <p:spPr>
          <a:xfrm>
            <a:off x="838200" y="3709988"/>
            <a:ext cx="10414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Franklin Gothic Heavy" charset="0"/>
                <a:ea typeface="Franklin Gothic Heavy" charset="0"/>
                <a:cs typeface="Franklin Gothic Heavy" charset="0"/>
              </a:rPr>
              <a:t>unmeasured confounding</a:t>
            </a:r>
          </a:p>
        </p:txBody>
      </p:sp>
      <p:pic>
        <p:nvPicPr>
          <p:cNvPr id="4" name="Picture 3">
            <a:extLst>
              <a:ext uri="{FF2B5EF4-FFF2-40B4-BE49-F238E27FC236}">
                <a16:creationId xmlns:a16="http://schemas.microsoft.com/office/drawing/2014/main" id="{37845FCF-90D0-734C-8374-1D7ED8C80918}"/>
              </a:ext>
            </a:extLst>
          </p:cNvPr>
          <p:cNvPicPr>
            <a:picLocks noChangeAspect="1"/>
          </p:cNvPicPr>
          <p:nvPr/>
        </p:nvPicPr>
        <p:blipFill>
          <a:blip r:embed="rId2"/>
          <a:stretch>
            <a:fillRect/>
          </a:stretch>
        </p:blipFill>
        <p:spPr>
          <a:xfrm rot="1255900">
            <a:off x="7406208" y="118825"/>
            <a:ext cx="3181823" cy="3181823"/>
          </a:xfrm>
          <a:prstGeom prst="rect">
            <a:avLst/>
          </a:prstGeom>
        </p:spPr>
      </p:pic>
    </p:spTree>
    <p:extLst>
      <p:ext uri="{BB962C8B-B14F-4D97-AF65-F5344CB8AC3E}">
        <p14:creationId xmlns:p14="http://schemas.microsoft.com/office/powerpoint/2010/main" val="4072099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1830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
        <p:nvSpPr>
          <p:cNvPr id="5" name="TextBox 4">
            <a:extLst>
              <a:ext uri="{FF2B5EF4-FFF2-40B4-BE49-F238E27FC236}">
                <a16:creationId xmlns:a16="http://schemas.microsoft.com/office/drawing/2014/main" id="{ABF1F9A5-3096-4541-B94C-3E3345A89387}"/>
              </a:ext>
            </a:extLst>
          </p:cNvPr>
          <p:cNvSpPr txBox="1"/>
          <p:nvPr/>
        </p:nvSpPr>
        <p:spPr>
          <a:xfrm>
            <a:off x="3244850" y="2291834"/>
            <a:ext cx="5702300" cy="2400657"/>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5000" dirty="0">
                <a:solidFill>
                  <a:schemeClr val="accent4"/>
                </a:solidFill>
                <a:latin typeface="Franklin Gothic Medium" panose="020B0603020102020204" pitchFamily="34" charset="0"/>
              </a:rPr>
              <a:t>Odds Ratio Confidence Interval: (1.5, 2)</a:t>
            </a:r>
          </a:p>
        </p:txBody>
      </p:sp>
    </p:spTree>
    <p:extLst>
      <p:ext uri="{BB962C8B-B14F-4D97-AF65-F5344CB8AC3E}">
        <p14:creationId xmlns:p14="http://schemas.microsoft.com/office/powerpoint/2010/main" val="16486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3151983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can use my observed variables to estimate this</a:t>
            </a:r>
            <a:endParaRPr lang="en-US" sz="3200" b="1" strike="sngStrike" dirty="0">
              <a:solidFill>
                <a:schemeClr val="bg1"/>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4344772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 </a:t>
            </a:r>
            <a:r>
              <a:rPr lang="en-US" sz="3200" dirty="0">
                <a:solidFill>
                  <a:schemeClr val="tx1">
                    <a:lumMod val="75000"/>
                    <a:lumOff val="25000"/>
                  </a:schemeClr>
                </a:solidFill>
                <a:latin typeface="Franklin Gothic Medium" charset="0"/>
                <a:ea typeface="Franklin Gothic Medium" charset="0"/>
                <a:cs typeface="Franklin Gothic Medium" charset="0"/>
              </a:rPr>
              <a:t>can use my observed variables to estimate this</a:t>
            </a:r>
            <a:endParaRPr lang="en-US" sz="3200" b="1" dirty="0">
              <a:solidFill>
                <a:schemeClr val="tx1">
                  <a:lumMod val="75000"/>
                  <a:lumOff val="25000"/>
                </a:schemeClr>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9294981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796C-F899-8840-89A1-297181D03DCC}"/>
              </a:ext>
            </a:extLst>
          </p:cNvPr>
          <p:cNvSpPr>
            <a:spLocks noGrp="1"/>
          </p:cNvSpPr>
          <p:nvPr>
            <p:ph type="title"/>
          </p:nvPr>
        </p:nvSpPr>
        <p:spPr>
          <a:xfrm>
            <a:off x="228600" y="187325"/>
            <a:ext cx="10515600" cy="1325563"/>
          </a:xfrm>
        </p:spPr>
        <p:txBody>
          <a:bodyPr>
            <a:noAutofit/>
          </a:bodyPr>
          <a:lstStyle/>
          <a:p>
            <a:r>
              <a:rPr lang="en-US" sz="6000" b="1" dirty="0">
                <a:solidFill>
                  <a:schemeClr val="bg1"/>
                </a:solidFill>
                <a:latin typeface="Franklin Gothic Medium" charset="0"/>
                <a:ea typeface="Franklin Gothic Medium" charset="0"/>
                <a:cs typeface="Franklin Gothic Medium" charset="0"/>
              </a:rPr>
              <a:t>Exposure-unmeasured confounder effect</a:t>
            </a:r>
            <a:endParaRPr lang="en-US" sz="6000" dirty="0">
              <a:solidFill>
                <a:schemeClr val="bg1"/>
              </a:solidFill>
            </a:endParaRPr>
          </a:p>
        </p:txBody>
      </p:sp>
      <p:sp>
        <p:nvSpPr>
          <p:cNvPr id="3" name="Content Placeholder 2">
            <a:extLst>
              <a:ext uri="{FF2B5EF4-FFF2-40B4-BE49-F238E27FC236}">
                <a16:creationId xmlns:a16="http://schemas.microsoft.com/office/drawing/2014/main" id="{FD38EB3A-25BB-2C46-9BA1-185A6567CB04}"/>
              </a:ext>
            </a:extLst>
          </p:cNvPr>
          <p:cNvSpPr>
            <a:spLocks noGrp="1"/>
          </p:cNvSpPr>
          <p:nvPr>
            <p:ph idx="1"/>
          </p:nvPr>
        </p:nvSpPr>
        <p:spPr/>
        <p:txBody>
          <a:bodyPr>
            <a:normAutofit/>
          </a:bodyPr>
          <a:lstStyle/>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exposed</a:t>
            </a:r>
          </a:p>
          <a:p>
            <a:endParaRPr lang="en-US" sz="4000" b="1" dirty="0">
              <a:solidFill>
                <a:schemeClr val="accent4"/>
              </a:solidFill>
              <a:latin typeface="Franklin Gothic Medium" panose="020B0603020102020204" pitchFamily="34" charset="0"/>
            </a:endParaRPr>
          </a:p>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unexposed</a:t>
            </a:r>
          </a:p>
        </p:txBody>
      </p:sp>
    </p:spTree>
    <p:extLst>
      <p:ext uri="{BB962C8B-B14F-4D97-AF65-F5344CB8AC3E}">
        <p14:creationId xmlns:p14="http://schemas.microsoft.com/office/powerpoint/2010/main" val="27232825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grpSp>
        <p:nvGrpSpPr>
          <p:cNvPr id="7" name="Group 6"/>
          <p:cNvGrpSpPr/>
          <p:nvPr/>
        </p:nvGrpSpPr>
        <p:grpSpPr>
          <a:xfrm>
            <a:off x="8970817" y="2180355"/>
            <a:ext cx="1573764" cy="1059735"/>
            <a:chOff x="8970817" y="2180355"/>
            <a:chExt cx="1573764" cy="1059735"/>
          </a:xfrm>
        </p:grpSpPr>
        <mc:AlternateContent xmlns:mc="http://schemas.openxmlformats.org/markup-compatibility/2006" xmlns:a14="http://schemas.microsoft.com/office/drawing/2010/main">
          <mc:Choice Requires="a14">
            <p:sp>
              <p:nvSpPr>
                <p:cNvPr id="3" name="TextBox 2"/>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1</m:t>
                            </m:r>
                          </m:sub>
                        </m:sSub>
                        <m:r>
                          <a:rPr lang="en-US" sz="3200" b="0" i="1" smtClean="0">
                            <a:latin typeface="Cambria Math" charset="0"/>
                          </a:rPr>
                          <m:t>=0.3</m:t>
                        </m:r>
                      </m:oMath>
                    </m:oMathPara>
                  </a14:m>
                  <a:endParaRPr lang="en-US" sz="32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charset="0"/>
                            </a:rPr>
                            <m:t>𝑝</m:t>
                          </m:r>
                        </m:e>
                        <m:sub>
                          <m:r>
                            <a:rPr lang="en-US" sz="3200" b="0" i="1" smtClean="0">
                              <a:solidFill>
                                <a:schemeClr val="tx1"/>
                              </a:solidFill>
                              <a:latin typeface="Cambria Math" charset="0"/>
                            </a:rPr>
                            <m:t>0</m:t>
                          </m:r>
                        </m:sub>
                      </m:sSub>
                      <m:r>
                        <a:rPr lang="en-US" sz="3200" b="0" i="1" smtClean="0">
                          <a:solidFill>
                            <a:schemeClr val="tx1"/>
                          </a:solidFill>
                          <a:latin typeface="Cambria Math" charset="0"/>
                        </a:rPr>
                        <m:t>=0.1</m:t>
                      </m:r>
                    </m:oMath>
                  </a14:m>
                  <a:r>
                    <a:rPr lang="en-US" sz="3200" dirty="0">
                      <a:solidFill>
                        <a:schemeClr val="tx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9" name="Rounded Rectangle 8"/>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856899" y="2123324"/>
            <a:ext cx="1792109" cy="1248645"/>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5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364B530-50E3-964B-8A84-FD7F2A0DC053}"/>
              </a:ext>
            </a:extLst>
          </p:cNvPr>
          <p:cNvGrpSpPr/>
          <p:nvPr/>
        </p:nvGrpSpPr>
        <p:grpSpPr>
          <a:xfrm>
            <a:off x="2468417" y="2903421"/>
            <a:ext cx="1573764" cy="1059735"/>
            <a:chOff x="8970817" y="2180355"/>
            <a:chExt cx="1573764" cy="105973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FA676-C1DD-6442-B16A-F0EC806800F9}"/>
                    </a:ext>
                  </a:extLst>
                </p:cNvPr>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1</m:t>
                            </m:r>
                          </m:sub>
                        </m:sSub>
                        <m:r>
                          <a:rPr lang="en-US" sz="3200" b="0" i="1" smtClean="0">
                            <a:solidFill>
                              <a:schemeClr val="bg1"/>
                            </a:solidFill>
                            <a:latin typeface="Cambria Math" charset="0"/>
                          </a:rPr>
                          <m:t>=0.3</m:t>
                        </m:r>
                      </m:oMath>
                    </m:oMathPara>
                  </a14:m>
                  <a:endParaRPr lang="en-US" sz="3200" b="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114941-CCE5-CF4C-B2D6-0AFD62C31DCA}"/>
                    </a:ext>
                  </a:extLst>
                </p:cNvPr>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0</m:t>
                          </m:r>
                        </m:sub>
                      </m:sSub>
                      <m:r>
                        <a:rPr lang="en-US" sz="3200" b="0" i="1" smtClean="0">
                          <a:solidFill>
                            <a:schemeClr val="bg1"/>
                          </a:solidFill>
                          <a:latin typeface="Cambria Math" charset="0"/>
                        </a:rPr>
                        <m:t>=0.1</m:t>
                      </m:r>
                    </m:oMath>
                  </a14:m>
                  <a:r>
                    <a:rPr lang="en-US" sz="3200"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9152D37C-4BA8-6F49-9E5E-D76FC548D1F0}"/>
              </a:ext>
            </a:extLst>
          </p:cNvPr>
          <p:cNvSpPr txBox="1"/>
          <p:nvPr/>
        </p:nvSpPr>
        <p:spPr>
          <a:xfrm>
            <a:off x="7888940" y="2962881"/>
            <a:ext cx="1341720" cy="1015663"/>
          </a:xfrm>
          <a:prstGeom prst="rect">
            <a:avLst/>
          </a:prstGeom>
          <a:noFill/>
        </p:spPr>
        <p:txBody>
          <a:bodyPr wrap="square" rtlCol="0">
            <a:spAutoFit/>
          </a:bodyPr>
          <a:lstStyle/>
          <a:p>
            <a:r>
              <a:rPr lang="en-US" sz="6000" dirty="0">
                <a:solidFill>
                  <a:schemeClr val="accent1"/>
                </a:solidFill>
              </a:rPr>
              <a:t>?</a:t>
            </a:r>
          </a:p>
        </p:txBody>
      </p:sp>
      <p:sp>
        <p:nvSpPr>
          <p:cNvPr id="20" name="TextBox 19">
            <a:extLst>
              <a:ext uri="{FF2B5EF4-FFF2-40B4-BE49-F238E27FC236}">
                <a16:creationId xmlns:a16="http://schemas.microsoft.com/office/drawing/2014/main" id="{825E8566-AF98-2543-8B00-6C90CC2C860F}"/>
              </a:ext>
            </a:extLst>
          </p:cNvPr>
          <p:cNvSpPr txBox="1"/>
          <p:nvPr/>
        </p:nvSpPr>
        <p:spPr>
          <a:xfrm>
            <a:off x="4353356" y="5266669"/>
            <a:ext cx="3054350" cy="707886"/>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chemeClr val="accent4"/>
                </a:solidFill>
                <a:latin typeface="Franklin Gothic Medium" panose="020B0603020102020204" pitchFamily="34" charset="0"/>
              </a:rPr>
              <a:t>Odds Ratio Confidence Interval: (1.5, 2)</a:t>
            </a:r>
          </a:p>
        </p:txBody>
      </p:sp>
      <p:sp>
        <p:nvSpPr>
          <p:cNvPr id="4" name="&quot;No&quot; Symbol 3">
            <a:extLst>
              <a:ext uri="{FF2B5EF4-FFF2-40B4-BE49-F238E27FC236}">
                <a16:creationId xmlns:a16="http://schemas.microsoft.com/office/drawing/2014/main" id="{2A18015C-5C26-1643-BD6B-AB72C9BE5CED}"/>
              </a:ext>
            </a:extLst>
          </p:cNvPr>
          <p:cNvSpPr/>
          <p:nvPr/>
        </p:nvSpPr>
        <p:spPr>
          <a:xfrm>
            <a:off x="4864100" y="4687162"/>
            <a:ext cx="1854200" cy="1866900"/>
          </a:xfrm>
          <a:prstGeom prst="noSmoking">
            <a:avLst>
              <a:gd name="adj" fmla="val 110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05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p:txBody>
      </p:sp>
      <p:sp>
        <p:nvSpPr>
          <p:cNvPr id="8" name="Rounded Rectangle 7">
            <a:extLst>
              <a:ext uri="{FF2B5EF4-FFF2-40B4-BE49-F238E27FC236}">
                <a16:creationId xmlns:a16="http://schemas.microsoft.com/office/drawing/2014/main" id="{D17C3B91-BE81-8A4E-9042-16D70D798D4E}"/>
              </a:ext>
            </a:extLst>
          </p:cNvPr>
          <p:cNvSpPr/>
          <p:nvPr/>
        </p:nvSpPr>
        <p:spPr>
          <a:xfrm>
            <a:off x="1193800" y="3276600"/>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183DF36-0C92-EC44-BE98-7200834AF4FF}"/>
              </a:ext>
            </a:extLst>
          </p:cNvPr>
          <p:cNvSpPr/>
          <p:nvPr/>
        </p:nvSpPr>
        <p:spPr>
          <a:xfrm>
            <a:off x="1193800" y="3973512"/>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6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a:p>
            <a:r>
              <a:rPr lang="en-US" sz="2500" dirty="0">
                <a:solidFill>
                  <a:schemeClr val="bg1">
                    <a:lumMod val="50000"/>
                  </a:schemeClr>
                </a:solidFill>
                <a:latin typeface="Monaco" pitchFamily="2" charset="77"/>
              </a:rPr>
              <a:t>#&gt; [1] 4.333333</a:t>
            </a:r>
          </a:p>
        </p:txBody>
      </p:sp>
    </p:spTree>
    <p:extLst>
      <p:ext uri="{BB962C8B-B14F-4D97-AF65-F5344CB8AC3E}">
        <p14:creationId xmlns:p14="http://schemas.microsoft.com/office/powerpoint/2010/main" val="347395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97FD1-B00A-7D43-8F22-31BEAE2D3D70}"/>
              </a:ext>
            </a:extLst>
          </p:cNvPr>
          <p:cNvPicPr>
            <a:picLocks noChangeAspect="1"/>
          </p:cNvPicPr>
          <p:nvPr/>
        </p:nvPicPr>
        <p:blipFill>
          <a:blip r:embed="rId3"/>
          <a:stretch>
            <a:fillRect/>
          </a:stretch>
        </p:blipFill>
        <p:spPr>
          <a:xfrm>
            <a:off x="898359" y="120315"/>
            <a:ext cx="10395283" cy="6096638"/>
          </a:xfrm>
          <a:prstGeom prst="rect">
            <a:avLst/>
          </a:prstGeom>
        </p:spPr>
      </p:pic>
    </p:spTree>
    <p:extLst>
      <p:ext uri="{BB962C8B-B14F-4D97-AF65-F5344CB8AC3E}">
        <p14:creationId xmlns:p14="http://schemas.microsoft.com/office/powerpoint/2010/main" val="264912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57698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576981" cy="1154162"/>
              </a:xfrm>
              <a:prstGeom prst="rect">
                <a:avLst/>
              </a:prstGeom>
              <a:blipFill>
                <a:blip r:embed="rId3"/>
                <a:stretch>
                  <a:fillRect t="-1099" r="-1194" b="-34066"/>
                </a:stretch>
              </a:blipFill>
            </p:spPr>
            <p:txBody>
              <a:bodyPr/>
              <a:lstStyle/>
              <a:p>
                <a:r>
                  <a:rPr lang="en-US">
                    <a:noFill/>
                  </a:rPr>
                  <a:t> </a:t>
                </a:r>
              </a:p>
            </p:txBody>
          </p:sp>
        </mc:Fallback>
      </mc:AlternateContent>
    </p:spTree>
    <p:extLst>
      <p:ext uri="{BB962C8B-B14F-4D97-AF65-F5344CB8AC3E}">
        <p14:creationId xmlns:p14="http://schemas.microsoft.com/office/powerpoint/2010/main" val="137535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1018791" y="2534399"/>
                <a:ext cx="10335009" cy="2434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𝐴𝑇𝑇</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d>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018791" y="2534399"/>
                <a:ext cx="10335009" cy="2434897"/>
              </a:xfrm>
              <a:prstGeom prst="rect">
                <a:avLst/>
              </a:prstGeom>
              <a:blipFill>
                <a:blip r:embed="rId3"/>
                <a:stretch>
                  <a:fillRect l="-613" b="-19271"/>
                </a:stretch>
              </a:blipFill>
            </p:spPr>
            <p:txBody>
              <a:bodyPr/>
              <a:lstStyle/>
              <a:p>
                <a:r>
                  <a:rPr lang="en-US">
                    <a:noFill/>
                  </a:rPr>
                  <a:t> </a:t>
                </a:r>
              </a:p>
            </p:txBody>
          </p:sp>
        </mc:Fallback>
      </mc:AlternateContent>
    </p:spTree>
    <p:extLst>
      <p:ext uri="{BB962C8B-B14F-4D97-AF65-F5344CB8AC3E}">
        <p14:creationId xmlns:p14="http://schemas.microsoft.com/office/powerpoint/2010/main" val="4160584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4BB45-F65D-8346-A9C3-75FFCE18D6AA}"/>
              </a:ext>
            </a:extLst>
          </p:cNvPr>
          <p:cNvPicPr>
            <a:picLocks noChangeAspect="1"/>
          </p:cNvPicPr>
          <p:nvPr/>
        </p:nvPicPr>
        <p:blipFill>
          <a:blip r:embed="rId2"/>
          <a:stretch>
            <a:fillRect/>
          </a:stretch>
        </p:blipFill>
        <p:spPr>
          <a:xfrm>
            <a:off x="896112" y="120314"/>
            <a:ext cx="10395286" cy="6096639"/>
          </a:xfrm>
          <a:prstGeom prst="rect">
            <a:avLst/>
          </a:prstGeom>
        </p:spPr>
      </p:pic>
    </p:spTree>
    <p:extLst>
      <p:ext uri="{BB962C8B-B14F-4D97-AF65-F5344CB8AC3E}">
        <p14:creationId xmlns:p14="http://schemas.microsoft.com/office/powerpoint/2010/main" val="3771900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57698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=0]</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576981" cy="1154162"/>
              </a:xfrm>
              <a:prstGeom prst="rect">
                <a:avLst/>
              </a:prstGeom>
              <a:blipFill>
                <a:blip r:embed="rId3"/>
                <a:stretch>
                  <a:fillRect t="-1099" r="-1194" b="-34066"/>
                </a:stretch>
              </a:blipFill>
            </p:spPr>
            <p:txBody>
              <a:bodyPr/>
              <a:lstStyle/>
              <a:p>
                <a:r>
                  <a:rPr lang="en-US">
                    <a:noFill/>
                  </a:rPr>
                  <a:t> </a:t>
                </a:r>
              </a:p>
            </p:txBody>
          </p:sp>
        </mc:Fallback>
      </mc:AlternateContent>
    </p:spTree>
    <p:extLst>
      <p:ext uri="{BB962C8B-B14F-4D97-AF65-F5344CB8AC3E}">
        <p14:creationId xmlns:p14="http://schemas.microsoft.com/office/powerpoint/2010/main" val="1293191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0" y="2717566"/>
                <a:ext cx="12237196" cy="194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𝑤</m:t>
                          </m:r>
                        </m:e>
                        <m:sub>
                          <m:r>
                            <a:rPr lang="en-US" sz="6000" b="0" i="1" smtClean="0">
                              <a:solidFill>
                                <a:schemeClr val="bg1"/>
                              </a:solidFill>
                              <a:latin typeface="Cambria Math" panose="02040503050406030204" pitchFamily="18" charset="0"/>
                            </a:rPr>
                            <m:t>𝐴𝑇𝐶</m:t>
                          </m:r>
                        </m:sub>
                      </m:sSub>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num>
                        <m:den>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e>
                          </m:d>
                        </m:num>
                        <m:den>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oMath>
                  </m:oMathPara>
                </a14:m>
                <a:endParaRPr lang="en-US" sz="60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0" y="2717566"/>
                <a:ext cx="12237196" cy="1947841"/>
              </a:xfrm>
              <a:prstGeom prst="rect">
                <a:avLst/>
              </a:prstGeom>
              <a:blipFill>
                <a:blip r:embed="rId3"/>
                <a:stretch>
                  <a:fillRect l="-207" b="-9091"/>
                </a:stretch>
              </a:blipFill>
            </p:spPr>
            <p:txBody>
              <a:bodyPr/>
              <a:lstStyle/>
              <a:p>
                <a:r>
                  <a:rPr lang="en-US">
                    <a:noFill/>
                  </a:rPr>
                  <a:t> </a:t>
                </a:r>
              </a:p>
            </p:txBody>
          </p:sp>
        </mc:Fallback>
      </mc:AlternateContent>
    </p:spTree>
    <p:extLst>
      <p:ext uri="{BB962C8B-B14F-4D97-AF65-F5344CB8AC3E}">
        <p14:creationId xmlns:p14="http://schemas.microsoft.com/office/powerpoint/2010/main" val="180151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F3F2D-46DD-7A4D-91F3-02A013DE873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52006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180468" y="2813819"/>
                <a:ext cx="1025832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𝑀</m:t>
                          </m:r>
                        </m:e>
                        <m:sub>
                          <m:r>
                            <a:rPr lang="en-US" sz="7500" b="0" i="1" smtClean="0">
                              <a:solidFill>
                                <a:schemeClr val="bg1"/>
                              </a:solidFill>
                              <a:latin typeface="Cambria Math" panose="02040503050406030204" pitchFamily="18" charset="0"/>
                            </a:rPr>
                            <m:t>𝑑</m:t>
                          </m:r>
                        </m:sub>
                      </m:sSub>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180468" y="2813819"/>
                <a:ext cx="10258321" cy="1154162"/>
              </a:xfrm>
              <a:prstGeom prst="rect">
                <a:avLst/>
              </a:prstGeom>
              <a:blipFill>
                <a:blip r:embed="rId3"/>
                <a:stretch>
                  <a:fillRect t="-1099" r="-989" b="-34066"/>
                </a:stretch>
              </a:blipFill>
            </p:spPr>
            <p:txBody>
              <a:bodyPr/>
              <a:lstStyle/>
              <a:p>
                <a:r>
                  <a:rPr lang="en-US">
                    <a:noFill/>
                  </a:rPr>
                  <a:t> </a:t>
                </a:r>
              </a:p>
            </p:txBody>
          </p:sp>
        </mc:Fallback>
      </mc:AlternateContent>
    </p:spTree>
    <p:extLst>
      <p:ext uri="{BB962C8B-B14F-4D97-AF65-F5344CB8AC3E}">
        <p14:creationId xmlns:p14="http://schemas.microsoft.com/office/powerpoint/2010/main" val="1495425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74885E-FF60-1D4C-B0D9-0D3571837912}"/>
              </a:ext>
            </a:extLst>
          </p:cNvPr>
          <p:cNvSpPr txBox="1"/>
          <p:nvPr/>
        </p:nvSpPr>
        <p:spPr>
          <a:xfrm>
            <a:off x="327093" y="5018582"/>
            <a:ext cx="4951556" cy="1200329"/>
          </a:xfrm>
          <a:prstGeom prst="rect">
            <a:avLst/>
          </a:prstGeom>
          <a:noFill/>
          <a:ln w="76200">
            <a:solidFill>
              <a:schemeClr val="accent5"/>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3600" dirty="0"/>
              <a:t>Minimum of ATT and ATC weights (Samuels 2017)</a:t>
            </a:r>
          </a:p>
        </p:txBody>
      </p:sp>
    </p:spTree>
    <p:extLst>
      <p:ext uri="{BB962C8B-B14F-4D97-AF65-F5344CB8AC3E}">
        <p14:creationId xmlns:p14="http://schemas.microsoft.com/office/powerpoint/2010/main" val="908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AB9A4-C933-B044-AC6C-2E876F3C21EF}"/>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347312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Tree>
    <p:extLst>
      <p:ext uri="{BB962C8B-B14F-4D97-AF65-F5344CB8AC3E}">
        <p14:creationId xmlns:p14="http://schemas.microsoft.com/office/powerpoint/2010/main" val="333403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1AAAF-51F8-B84B-89CC-5E6F6D8CE312}"/>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926354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2464897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duotone>
              <a:prstClr val="black"/>
              <a:schemeClr val="tx2">
                <a:tint val="45000"/>
                <a:satMod val="400000"/>
              </a:schemeClr>
            </a:duotone>
          </a:blip>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duotone>
              <a:prstClr val="black"/>
              <a:schemeClr val="tx2">
                <a:tint val="45000"/>
                <a:satMod val="400000"/>
              </a:schemeClr>
            </a:duotone>
          </a:blip>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spTree>
    <p:extLst>
      <p:ext uri="{BB962C8B-B14F-4D97-AF65-F5344CB8AC3E}">
        <p14:creationId xmlns:p14="http://schemas.microsoft.com/office/powerpoint/2010/main" val="98087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duotone>
              <a:prstClr val="black"/>
              <a:schemeClr val="tx2">
                <a:tint val="45000"/>
                <a:satMod val="400000"/>
              </a:schemeClr>
            </a:duotone>
          </a:blip>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duotone>
              <a:prstClr val="black"/>
              <a:schemeClr val="tx2">
                <a:tint val="45000"/>
                <a:satMod val="400000"/>
              </a:schemeClr>
            </a:duotone>
          </a:blip>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duotone>
              <a:prstClr val="black"/>
              <a:schemeClr val="tx2">
                <a:tint val="45000"/>
                <a:satMod val="400000"/>
              </a:schemeClr>
            </a:duotone>
          </a:blip>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1385184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115640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2"/>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899791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t>
                </a:r>
                <a14:m>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𝑿</m:t>
                        </m:r>
                      </m:e>
                      <m:sub>
                        <m:r>
                          <a:rPr lang="en-US" b="1" i="1" smtClean="0">
                            <a:solidFill>
                              <a:schemeClr val="accent1"/>
                            </a:solidFill>
                            <a:latin typeface="Cambria Math" panose="02040503050406030204" pitchFamily="18" charset="0"/>
                          </a:rPr>
                          <m:t>𝟐</m:t>
                        </m:r>
                      </m:sub>
                    </m:sSub>
                  </m:oMath>
                </a14:m>
                <a:endParaRPr lang="en-US" b="1" dirty="0"/>
              </a:p>
              <a:p>
                <a:r>
                  <a:rPr lang="en-US" dirty="0"/>
                  <a:t>Fit the </a:t>
                </a:r>
                <a:r>
                  <a:rPr lang="en-US" b="1" dirty="0">
                    <a:solidFill>
                      <a:schemeClr val="accent1"/>
                    </a:solidFill>
                  </a:rPr>
                  <a:t>doubly robust estimator </a:t>
                </a:r>
                <a:r>
                  <a:rPr lang="en-US" dirty="0"/>
                  <a:t>for</a:t>
                </a:r>
              </a:p>
              <a:p>
                <a:pPr lvl="1"/>
                <a:r>
                  <a:rPr lang="en-US" b="1" dirty="0"/>
                  <a:t>Unweighted</a:t>
                </a:r>
              </a:p>
              <a:p>
                <a:pPr lvl="1"/>
                <a:r>
                  <a:rPr lang="en-US" b="1" dirty="0"/>
                  <a:t>ATE</a:t>
                </a:r>
              </a:p>
              <a:p>
                <a:pPr lvl="1"/>
                <a:r>
                  <a:rPr lang="en-US" b="1" dirty="0"/>
                  <a:t>ATM</a:t>
                </a:r>
              </a:p>
              <a:p>
                <a:pPr lvl="1"/>
                <a:r>
                  <a:rPr lang="en-US" b="1" dirty="0"/>
                  <a:t>ATO</a:t>
                </a:r>
              </a:p>
            </p:txBody>
          </p:sp>
        </mc:Choice>
        <mc:Fallback xmlns="">
          <p:sp>
            <p:nvSpPr>
              <p:cNvPr id="3" name="Content Placeholder 2">
                <a:extLst>
                  <a:ext uri="{FF2B5EF4-FFF2-40B4-BE49-F238E27FC236}">
                    <a16:creationId xmlns:a16="http://schemas.microsoft.com/office/drawing/2014/main" id="{F98F18E6-5DE7-CC40-BD0A-30E003DB7301}"/>
                  </a:ext>
                </a:extLst>
              </p:cNvPr>
              <p:cNvSpPr>
                <a:spLocks noGrp="1" noRot="1" noChangeAspect="1" noMove="1" noResize="1" noEditPoints="1" noAdjustHandles="1" noChangeArrowheads="1" noChangeShapeType="1" noTextEdit="1"/>
              </p:cNvSpPr>
              <p:nvPr>
                <p:ph idx="1"/>
              </p:nvPr>
            </p:nvSpPr>
            <p:spPr>
              <a:blipFill>
                <a:blip r:embed="rId2"/>
                <a:stretch>
                  <a:fillRect l="-1568" t="-3509"/>
                </a:stretch>
              </a:blipFill>
            </p:spPr>
            <p:txBody>
              <a:bodyPr/>
              <a:lstStyle/>
              <a:p>
                <a:r>
                  <a:rPr lang="en-US">
                    <a:noFill/>
                  </a:rPr>
                  <a:t> </a:t>
                </a:r>
              </a:p>
            </p:txBody>
          </p:sp>
        </mc:Fallback>
      </mc:AlternateContent>
    </p:spTree>
    <p:extLst>
      <p:ext uri="{BB962C8B-B14F-4D97-AF65-F5344CB8AC3E}">
        <p14:creationId xmlns:p14="http://schemas.microsoft.com/office/powerpoint/2010/main" val="41093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a:t>
            </a:r>
          </a:p>
        </p:txBody>
      </p:sp>
      <p:sp>
        <p:nvSpPr>
          <p:cNvPr id="3" name="Content Placeholder 2"/>
          <p:cNvSpPr>
            <a:spLocks noGrp="1"/>
          </p:cNvSpPr>
          <p:nvPr>
            <p:ph idx="1"/>
          </p:nvPr>
        </p:nvSpPr>
        <p:spPr/>
        <p:txBody>
          <a:bodyPr>
            <a:normAutofit/>
          </a:bodyPr>
          <a:lstStyle/>
          <a:p>
            <a:r>
              <a:rPr lang="en-US" sz="3200" dirty="0"/>
              <a:t>Can misspecify </a:t>
            </a:r>
            <a:r>
              <a:rPr lang="en-US" sz="3200" b="1" dirty="0">
                <a:solidFill>
                  <a:schemeClr val="accent1"/>
                </a:solidFill>
              </a:rPr>
              <a:t>either</a:t>
            </a:r>
            <a:r>
              <a:rPr lang="en-US" sz="3200" dirty="0">
                <a:solidFill>
                  <a:schemeClr val="accent1"/>
                </a:solidFill>
              </a:rPr>
              <a:t> </a:t>
            </a:r>
            <a:r>
              <a:rPr lang="en-US" sz="3200" dirty="0"/>
              <a:t>the propensity score model </a:t>
            </a:r>
            <a:r>
              <a:rPr lang="en-US" sz="3200" i="1" dirty="0"/>
              <a:t>or</a:t>
            </a:r>
            <a:r>
              <a:rPr lang="en-US" sz="3200" dirty="0"/>
              <a:t> the outcome model</a:t>
            </a:r>
          </a:p>
          <a:p>
            <a:r>
              <a:rPr lang="en-US" sz="3200" dirty="0"/>
              <a:t>Lunceford and Davidian (2004) proved an </a:t>
            </a:r>
            <a:r>
              <a:rPr lang="en-US" sz="3200" b="1" dirty="0">
                <a:solidFill>
                  <a:schemeClr val="accent1"/>
                </a:solidFill>
              </a:rPr>
              <a:t>unbiased estimator for the ATE</a:t>
            </a:r>
          </a:p>
          <a:p>
            <a:r>
              <a:rPr lang="en-US" sz="3200" dirty="0"/>
              <a:t>Li and Greene proved an unbiased estimator for the </a:t>
            </a:r>
            <a:r>
              <a:rPr lang="en-US" sz="3200" b="1" dirty="0">
                <a:solidFill>
                  <a:schemeClr val="accent1"/>
                </a:solidFill>
              </a:rPr>
              <a:t>ATM</a:t>
            </a:r>
          </a:p>
          <a:p>
            <a:r>
              <a:rPr lang="en-US" sz="3200" dirty="0"/>
              <a:t>We proved an unbiased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305948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304174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614105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43797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2825541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2046564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040751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120124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Continuous outcome</a:t>
            </a:r>
          </a:p>
        </p:txBody>
      </p:sp>
    </p:spTree>
    <p:extLst>
      <p:ext uri="{BB962C8B-B14F-4D97-AF65-F5344CB8AC3E}">
        <p14:creationId xmlns:p14="http://schemas.microsoft.com/office/powerpoint/2010/main" val="238187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6245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2785474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18757-00CB-0A4F-9819-BBBA547DF72B}"/>
              </a:ext>
            </a:extLst>
          </p:cNvPr>
          <p:cNvPicPr>
            <a:picLocks noChangeAspect="1"/>
          </p:cNvPicPr>
          <p:nvPr/>
        </p:nvPicPr>
        <p:blipFill>
          <a:blip r:embed="rId2"/>
          <a:stretch>
            <a:fillRect/>
          </a:stretch>
        </p:blipFill>
        <p:spPr>
          <a:xfrm>
            <a:off x="896303" y="118872"/>
            <a:ext cx="10399394"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B7FA2-4071-164C-A33E-4091EE4E97C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Binary outcome</a:t>
            </a:r>
          </a:p>
        </p:txBody>
      </p:sp>
    </p:spTree>
    <p:extLst>
      <p:ext uri="{BB962C8B-B14F-4D97-AF65-F5344CB8AC3E}">
        <p14:creationId xmlns:p14="http://schemas.microsoft.com/office/powerpoint/2010/main" val="1011781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2958391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7C7ED6-E378-6545-ACC4-2543DF0743DF}"/>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077889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A1C78-DE89-CB44-92E4-2F9350192B7D}"/>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972605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47BAE-3F31-1F42-A3F2-405D0E04C3F1}"/>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289227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F718A-8DA6-4443-B5F5-4B77C7450ED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50488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Binary outcome </a:t>
            </a:r>
            <a:br>
              <a:rPr lang="en-US" dirty="0"/>
            </a:br>
            <a:r>
              <a:rPr lang="en-US" dirty="0">
                <a:solidFill>
                  <a:schemeClr val="accent1"/>
                </a:solidFill>
              </a:rPr>
              <a:t>(revised)</a:t>
            </a:r>
          </a:p>
        </p:txBody>
      </p:sp>
    </p:spTree>
    <p:extLst>
      <p:ext uri="{BB962C8B-B14F-4D97-AF65-F5344CB8AC3E}">
        <p14:creationId xmlns:p14="http://schemas.microsoft.com/office/powerpoint/2010/main" val="3342319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3</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b="0" i="1" smtClean="0">
                                  <a:latin typeface="Cambria Math" panose="02040503050406030204" pitchFamily="18" charset="0"/>
                                </a:rPr>
                                <m:t>  </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1750735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charset="0"/>
                        </a:rPr>
                        <m:t>𝑉</m:t>
                      </m:r>
                      <m:r>
                        <a:rPr lang="en-US" i="1" smtClean="0">
                          <a:solidFill>
                            <a:schemeClr val="bg1"/>
                          </a:solidFill>
                          <a:latin typeface="Cambria Math" charset="0"/>
                        </a:rPr>
                        <m:t> ~ </m:t>
                      </m:r>
                      <m:r>
                        <a:rPr lang="en-US" b="0" i="1" smtClean="0">
                          <a:solidFill>
                            <a:schemeClr val="bg1"/>
                          </a:solidFill>
                          <a:latin typeface="Cambria Math" panose="02040503050406030204" pitchFamily="18" charset="0"/>
                        </a:rPr>
                        <m:t>𝑁</m:t>
                      </m:r>
                      <m:r>
                        <a:rPr lang="en-US" i="1">
                          <a:solidFill>
                            <a:schemeClr val="bg1"/>
                          </a:solidFill>
                          <a:latin typeface="Cambria Math" charset="0"/>
                        </a:rPr>
                        <m:t> </m:t>
                      </m:r>
                      <m:d>
                        <m:dPr>
                          <m:ctrlPr>
                            <a:rPr lang="en-US" i="1">
                              <a:solidFill>
                                <a:schemeClr val="bg1"/>
                              </a:solidFill>
                              <a:latin typeface="Cambria Math" panose="02040503050406030204" pitchFamily="18" charset="0"/>
                            </a:rPr>
                          </m:ctrlPr>
                        </m:dPr>
                        <m:e>
                          <m:r>
                            <a:rPr lang="en-US" i="1">
                              <a:solidFill>
                                <a:schemeClr val="bg1"/>
                              </a:solidFill>
                              <a:latin typeface="Cambria Math" charset="0"/>
                            </a:rPr>
                            <m:t>0, 1</m:t>
                          </m:r>
                        </m:e>
                      </m:d>
                    </m:oMath>
                  </m:oMathPara>
                </a14:m>
                <a:endParaRPr lang="en-US" dirty="0">
                  <a:solidFill>
                    <a:schemeClr val="bg1"/>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𝑙𝑜𝑔𝑖𝑡</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rPr>
                        <m:t>𝑌</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a:solidFill>
                                    <a:schemeClr val="tx1">
                                      <a:lumMod val="75000"/>
                                      <a:lumOff val="25000"/>
                                    </a:schemeClr>
                                  </a:solidFill>
                                  <a:latin typeface="Cambria Math" charset="0"/>
                                </a:rPr>
                                <m:t>1    </m:t>
                              </m:r>
                              <m:r>
                                <a:rPr lang="mr-IN" i="1">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panose="02040503050406030204" pitchFamily="18" charset="0"/>
                                </a:rPr>
                                <m:t>         1</m:t>
                              </m:r>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3</m:t>
                              </m:r>
                              <m:r>
                                <a:rPr lang="en-US" b="0" i="1" smtClean="0">
                                  <a:solidFill>
                                    <a:schemeClr val="tx1">
                                      <a:lumMod val="75000"/>
                                      <a:lumOff val="25000"/>
                                    </a:schemeClr>
                                  </a:solidFill>
                                  <a:latin typeface="Cambria Math" panose="02040503050406030204" pitchFamily="18" charset="0"/>
                                </a:rPr>
                                <m:t>𝑍</m:t>
                              </m:r>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𝑋</m:t>
                                  </m:r>
                                </m:e>
                                <m:sub>
                                  <m:r>
                                    <a:rPr lang="en-US" b="0" i="1" smtClean="0">
                                      <a:solidFill>
                                        <a:schemeClr val="tx1">
                                          <a:lumMod val="75000"/>
                                          <a:lumOff val="25000"/>
                                        </a:schemeClr>
                                      </a:solidFill>
                                      <a:latin typeface="Cambria Math" panose="02040503050406030204" pitchFamily="18" charset="0"/>
                                    </a:rPr>
                                    <m:t>1</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2</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𝑈</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a:solidFill>
                                    <a:schemeClr val="tx1">
                                      <a:lumMod val="75000"/>
                                      <a:lumOff val="25000"/>
                                    </a:schemeClr>
                                  </a:solidFill>
                                  <a:latin typeface="Cambria Math" charset="0"/>
                                </a:rPr>
                                <m:t>0                                                        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56033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tx1">
                              <a:lumMod val="75000"/>
                              <a:lumOff val="25000"/>
                            </a:schemeClr>
                          </a:solidFill>
                          <a:latin typeface="Cambria Math" charset="0"/>
                        </a:rPr>
                        <m:t>𝑉</m:t>
                      </m:r>
                      <m:r>
                        <a:rPr lang="en-US"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𝑁</m:t>
                      </m:r>
                      <m:r>
                        <a:rPr lang="en-US" i="1">
                          <a:solidFill>
                            <a:schemeClr val="tx1">
                              <a:lumMod val="75000"/>
                              <a:lumOff val="25000"/>
                            </a:schemeClr>
                          </a:solidFill>
                          <a:latin typeface="Cambria Math" charset="0"/>
                        </a:rPr>
                        <m:t> </m:t>
                      </m:r>
                      <m:d>
                        <m:dPr>
                          <m:ctrlPr>
                            <a:rPr lang="en-US" i="1">
                              <a:solidFill>
                                <a:schemeClr val="tx1">
                                  <a:lumMod val="75000"/>
                                  <a:lumOff val="25000"/>
                                </a:schemeClr>
                              </a:solidFill>
                              <a:latin typeface="Cambria Math" panose="02040503050406030204" pitchFamily="18" charset="0"/>
                            </a:rPr>
                          </m:ctrlPr>
                        </m:dPr>
                        <m:e>
                          <m:r>
                            <a:rPr lang="en-US" i="1">
                              <a:solidFill>
                                <a:schemeClr val="tx1">
                                  <a:lumMod val="75000"/>
                                  <a:lumOff val="25000"/>
                                </a:schemeClr>
                              </a:solidFill>
                              <a:latin typeface="Cambria Math" charset="0"/>
                            </a:rPr>
                            <m:t>0, 1</m:t>
                          </m:r>
                        </m:e>
                      </m:d>
                    </m:oMath>
                  </m:oMathPara>
                </a14:m>
                <a:endParaRPr lang="en-US" dirty="0">
                  <a:solidFill>
                    <a:schemeClr val="tx1">
                      <a:lumMod val="75000"/>
                      <a:lumOff val="25000"/>
                    </a:schemeClr>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𝑙𝑜𝑔𝑖𝑡</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rPr>
                        <m:t>𝑌</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a:solidFill>
                                    <a:schemeClr val="tx1">
                                      <a:lumMod val="75000"/>
                                      <a:lumOff val="25000"/>
                                    </a:schemeClr>
                                  </a:solidFill>
                                  <a:latin typeface="Cambria Math" charset="0"/>
                                </a:rPr>
                                <m:t>1    </m:t>
                              </m:r>
                              <m:r>
                                <a:rPr lang="mr-IN" i="1">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panose="02040503050406030204" pitchFamily="18" charset="0"/>
                                </a:rPr>
                                <m:t>         1</m:t>
                              </m:r>
                              <m:r>
                                <a:rPr lang="en-US" i="1">
                                  <a:solidFill>
                                    <a:schemeClr val="tx1">
                                      <a:lumMod val="75000"/>
                                      <a:lumOff val="25000"/>
                                    </a:schemeClr>
                                  </a:solidFill>
                                  <a:latin typeface="Cambria Math" charset="0"/>
                                </a:rPr>
                                <m:t>+</m:t>
                              </m:r>
                              <m:r>
                                <a:rPr lang="en-US" b="0" i="1" smtClean="0">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𝑍</m:t>
                              </m:r>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𝑋</m:t>
                                  </m:r>
                                </m:e>
                                <m:sub>
                                  <m:r>
                                    <a:rPr lang="en-US" b="0" i="1" smtClean="0">
                                      <a:solidFill>
                                        <a:schemeClr val="tx1">
                                          <a:lumMod val="75000"/>
                                          <a:lumOff val="25000"/>
                                        </a:schemeClr>
                                      </a:solidFill>
                                      <a:latin typeface="Cambria Math" panose="02040503050406030204" pitchFamily="18" charset="0"/>
                                    </a:rPr>
                                    <m:t>1</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2</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𝑈</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a:solidFill>
                                    <a:schemeClr val="tx1">
                                      <a:lumMod val="75000"/>
                                      <a:lumOff val="25000"/>
                                    </a:schemeClr>
                                  </a:solidFill>
                                  <a:latin typeface="Cambria Math" charset="0"/>
                                </a:rPr>
                                <m:t>0    </m:t>
                              </m:r>
                              <m:r>
                                <a:rPr lang="en-US" b="0" i="1" smtClean="0">
                                  <a:solidFill>
                                    <a:schemeClr val="tx1">
                                      <a:lumMod val="75000"/>
                                      <a:lumOff val="25000"/>
                                    </a:schemeClr>
                                  </a:solidFill>
                                  <a:latin typeface="Cambria Math" panose="02040503050406030204" pitchFamily="18" charset="0"/>
                                </a:rPr>
                                <m:t>  </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3744520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1819668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27FD2-F819-AA4C-9415-C76618795D25}"/>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1596992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7F89C-2FAA-7E40-A3F6-9684E04D5578}"/>
              </a:ext>
            </a:extLst>
          </p:cNvPr>
          <p:cNvPicPr>
            <a:picLocks/>
          </p:cNvPicPr>
          <p:nvPr/>
        </p:nvPicPr>
        <p:blipFill>
          <a:blip r:embed="rId2"/>
          <a:stretch>
            <a:fillRect/>
          </a:stretch>
        </p:blipFill>
        <p:spPr>
          <a:xfrm>
            <a:off x="896111" y="118872"/>
            <a:ext cx="10396728" cy="6099048"/>
          </a:xfrm>
          <a:prstGeom prst="rect">
            <a:avLst/>
          </a:prstGeom>
        </p:spPr>
      </p:pic>
    </p:spTree>
    <p:extLst>
      <p:ext uri="{BB962C8B-B14F-4D97-AF65-F5344CB8AC3E}">
        <p14:creationId xmlns:p14="http://schemas.microsoft.com/office/powerpoint/2010/main" val="1418589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DEE65-68F9-5840-B8D5-86F74E717744}"/>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294881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EFFCC-F6BF-8240-A64D-DEDD49B7F43D}"/>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4F21A-C427-4E45-BB67-3B04F06A88F0}"/>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806103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3"/>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3703649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965457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0C6A79-2E50-0647-9FAE-40BA0012F36D}"/>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3" name="TextBox 2">
                <a:extLst>
                  <a:ext uri="{FF2B5EF4-FFF2-40B4-BE49-F238E27FC236}">
                    <a16:creationId xmlns:a16="http://schemas.microsoft.com/office/drawing/2014/main" id="{270C6A79-2E50-0647-9FAE-40BA0012F36D}"/>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360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6CFB4C0-1FEF-D54D-9817-7142EF98D6D3}"/>
              </a:ext>
            </a:extLst>
          </p:cNvPr>
          <p:cNvSpPr/>
          <p:nvPr/>
        </p:nvSpPr>
        <p:spPr>
          <a:xfrm rot="5400000">
            <a:off x="9120217" y="1998542"/>
            <a:ext cx="409086" cy="5317717"/>
          </a:xfrm>
          <a:prstGeom prst="rightBrace">
            <a:avLst>
              <a:gd name="adj1" fmla="val 51264"/>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lumMod val="50000"/>
                                </a:schemeClr>
                              </a:solidFill>
                              <a:latin typeface="Cambria Math" panose="02040503050406030204" pitchFamily="18" charset="0"/>
                            </a:rPr>
                          </m:ctrlPr>
                        </m:sSubPr>
                        <m:e>
                          <m:acc>
                            <m:accPr>
                              <m:chr m:val="̂"/>
                              <m:ctrlPr>
                                <a:rPr lang="en-US" sz="6000" b="0" i="1" smtClean="0">
                                  <a:solidFill>
                                    <a:schemeClr val="accent1">
                                      <a:lumMod val="50000"/>
                                    </a:schemeClr>
                                  </a:solidFill>
                                  <a:latin typeface="Cambria Math" panose="02040503050406030204" pitchFamily="18" charset="0"/>
                                </a:rPr>
                              </m:ctrlPr>
                            </m:accPr>
                            <m:e>
                              <m:r>
                                <a:rPr lang="en-US" sz="6000" b="0" i="1" smtClean="0">
                                  <a:solidFill>
                                    <a:schemeClr val="accent1">
                                      <a:lumMod val="50000"/>
                                    </a:schemeClr>
                                  </a:solidFill>
                                  <a:latin typeface="Cambria Math" panose="02040503050406030204" pitchFamily="18" charset="0"/>
                                </a:rPr>
                                <m:t>𝜇</m:t>
                              </m:r>
                            </m:e>
                          </m:acc>
                        </m:e>
                        <m:sub>
                          <m:r>
                            <a:rPr lang="en-US" sz="6000" b="0" i="1" smtClean="0">
                              <a:solidFill>
                                <a:schemeClr val="accent1">
                                  <a:lumMod val="50000"/>
                                </a:schemeClr>
                              </a:solidFill>
                              <a:latin typeface="Cambria Math" panose="02040503050406030204" pitchFamily="18" charset="0"/>
                            </a:rPr>
                            <m:t>1</m:t>
                          </m:r>
                        </m:sub>
                      </m:sSub>
                    </m:oMath>
                  </m:oMathPara>
                </a14:m>
                <a:endParaRPr lang="en-US" sz="6000" dirty="0">
                  <a:solidFill>
                    <a:schemeClr val="accent1">
                      <a:lumMod val="50000"/>
                    </a:schemeClr>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p:spTree>
    <p:extLst>
      <p:ext uri="{BB962C8B-B14F-4D97-AF65-F5344CB8AC3E}">
        <p14:creationId xmlns:p14="http://schemas.microsoft.com/office/powerpoint/2010/main" val="1893699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8D78CE-36EA-6145-B763-CA7B8887EABF}"/>
                  </a:ext>
                </a:extLst>
              </p:cNvPr>
              <p:cNvSpPr txBox="1"/>
              <p:nvPr/>
            </p:nvSpPr>
            <p:spPr>
              <a:xfrm>
                <a:off x="5758219" y="4851921"/>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1"/>
                          </a:solidFill>
                          <a:latin typeface="Cambria Math" panose="02040503050406030204" pitchFamily="18" charset="0"/>
                        </a:rPr>
                        <m:t>−</m:t>
                      </m:r>
                    </m:oMath>
                  </m:oMathPara>
                </a14:m>
                <a:endParaRPr lang="en-US" sz="6000" dirty="0">
                  <a:solidFill>
                    <a:schemeClr val="accent1"/>
                  </a:solidFill>
                </a:endParaRPr>
              </a:p>
            </p:txBody>
          </p:sp>
        </mc:Choice>
        <mc:Fallback xmlns="">
          <p:sp>
            <p:nvSpPr>
              <p:cNvPr id="10" name="TextBox 9">
                <a:extLst>
                  <a:ext uri="{FF2B5EF4-FFF2-40B4-BE49-F238E27FC236}">
                    <a16:creationId xmlns:a16="http://schemas.microsoft.com/office/drawing/2014/main" id="{678D78CE-36EA-6145-B763-CA7B8887EABF}"/>
                  </a:ext>
                </a:extLst>
              </p:cNvPr>
              <p:cNvSpPr txBox="1">
                <a:spLocks noRot="1" noChangeAspect="1" noMove="1" noResize="1" noEditPoints="1" noAdjustHandles="1" noChangeArrowheads="1" noChangeShapeType="1" noTextEdit="1"/>
              </p:cNvSpPr>
              <p:nvPr/>
            </p:nvSpPr>
            <p:spPr>
              <a:xfrm>
                <a:off x="5758219" y="4851921"/>
                <a:ext cx="750205" cy="923330"/>
              </a:xfrm>
              <a:prstGeom prst="rect">
                <a:avLst/>
              </a:prstGeom>
              <a:blipFill>
                <a:blip r:embed="rId5"/>
                <a:stretch>
                  <a:fillRect l="-3333" r="-5000"/>
                </a:stretch>
              </a:blipFill>
            </p:spPr>
            <p:txBody>
              <a:bodyPr/>
              <a:lstStyle/>
              <a:p>
                <a:r>
                  <a:rPr lang="en-US">
                    <a:noFill/>
                  </a:rPr>
                  <a:t> </a:t>
                </a:r>
              </a:p>
            </p:txBody>
          </p:sp>
        </mc:Fallback>
      </mc:AlternateContent>
    </p:spTree>
    <p:extLst>
      <p:ext uri="{BB962C8B-B14F-4D97-AF65-F5344CB8AC3E}">
        <p14:creationId xmlns:p14="http://schemas.microsoft.com/office/powerpoint/2010/main" val="38870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75E-6 -2.96296E-6 L 0.15534 0.00069 " pathEditMode="relative" rAng="0" ptsTypes="AA">
                                      <p:cBhvr>
                                        <p:cTn id="6" dur="2000" fill="hold"/>
                                        <p:tgtEl>
                                          <p:spTgt spid="8"/>
                                        </p:tgtEl>
                                        <p:attrNameLst>
                                          <p:attrName>ppt_x</p:attrName>
                                          <p:attrName>ppt_y</p:attrName>
                                        </p:attrNameLst>
                                      </p:cBhvr>
                                      <p:rCtr x="7721" y="0"/>
                                    </p:animMotion>
                                  </p:childTnLst>
                                </p:cTn>
                              </p:par>
                              <p:par>
                                <p:cTn id="7" presetID="0" presetClass="path" presetSubtype="0" accel="50000" decel="50000" fill="hold" grpId="0" nodeType="withEffect">
                                  <p:stCondLst>
                                    <p:cond delay="0"/>
                                  </p:stCondLst>
                                  <p:childTnLst>
                                    <p:animMotion origin="layout" path="M -1.875E-6 1.48148E-6 L -0.17304 0.00347 " pathEditMode="relative" rAng="0" ptsTypes="AA">
                                      <p:cBhvr>
                                        <p:cTn id="8" dur="2000" fill="hold"/>
                                        <p:tgtEl>
                                          <p:spTgt spid="9"/>
                                        </p:tgtEl>
                                        <p:attrNameLst>
                                          <p:attrName>ppt_x</p:attrName>
                                          <p:attrName>ppt_y</p:attrName>
                                        </p:attrNameLst>
                                      </p:cBhvr>
                                      <p:rCtr x="-8659" y="1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p:txBody>
          <a:bodyPr/>
          <a:lstStyle/>
          <a:p>
            <a:r>
              <a:rPr lang="en-US" dirty="0"/>
              <a:t>Plug in</a:t>
            </a:r>
          </a:p>
          <a:p>
            <a:r>
              <a:rPr lang="en-US" dirty="0"/>
              <a:t>Fit a weighted generalized linear model Y ~ Z</a:t>
            </a:r>
          </a:p>
        </p:txBody>
      </p:sp>
    </p:spTree>
    <p:extLst>
      <p:ext uri="{BB962C8B-B14F-4D97-AF65-F5344CB8AC3E}">
        <p14:creationId xmlns:p14="http://schemas.microsoft.com/office/powerpoint/2010/main" val="17824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Plug in</a:t>
            </a:r>
          </a:p>
          <a:p>
            <a:r>
              <a:rPr lang="en-US" dirty="0">
                <a:solidFill>
                  <a:schemeClr val="tx1">
                    <a:lumMod val="75000"/>
                    <a:lumOff val="25000"/>
                  </a:schemeClr>
                </a:solidFill>
              </a:rPr>
              <a:t>Fit a weighted generalized linear model Y ~ Z</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38339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52368" cy="861774"/>
          </a:xfrm>
          <a:prstGeom prst="rect">
            <a:avLst/>
          </a:prstGeom>
        </p:spPr>
        <p:txBody>
          <a:bodyPr wrap="none">
            <a:spAutoFit/>
          </a:bodyPr>
          <a:lstStyle/>
          <a:p>
            <a:r>
              <a:rPr lang="en-US" sz="5000"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1332965" y="2130587"/>
                <a:ext cx="9555052" cy="2673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𝒖</m:t>
                      </m:r>
                      <m:d>
                        <m:dPr>
                          <m:ctrlPr>
                            <a:rPr lang="en-US" sz="5000" b="1"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0" i="1" smtClean="0">
                          <a:solidFill>
                            <a:schemeClr val="bg1"/>
                          </a:solidFill>
                          <a:latin typeface="Cambria Math" panose="02040503050406030204" pitchFamily="18" charset="0"/>
                        </a:rPr>
                        <m:t>=</m:t>
                      </m:r>
                      <m:d>
                        <m:dPr>
                          <m:ctrlPr>
                            <a:rPr lang="en-US" sz="5000" b="0" i="1" smtClean="0">
                              <a:solidFill>
                                <a:schemeClr val="bg1"/>
                              </a:solidFill>
                              <a:latin typeface="Cambria Math" panose="02040503050406030204" pitchFamily="18" charset="0"/>
                            </a:rPr>
                          </m:ctrlPr>
                        </m:dPr>
                        <m:e>
                          <m:m>
                            <m:mPr>
                              <m:mcs>
                                <m:mc>
                                  <m:mcPr>
                                    <m:count m:val="1"/>
                                    <m:mcJc m:val="center"/>
                                  </m:mcPr>
                                </m:mc>
                              </m:mcs>
                              <m:ctrlPr>
                                <a:rPr lang="en-US" sz="5000" b="0" i="1" smtClean="0">
                                  <a:solidFill>
                                    <a:schemeClr val="bg1"/>
                                  </a:solidFill>
                                  <a:latin typeface="Cambria Math" panose="02040503050406030204" pitchFamily="18" charset="0"/>
                                </a:rPr>
                              </m:ctrlPr>
                            </m:mPr>
                            <m:mr>
                              <m:e>
                                <m:d>
                                  <m:dPr>
                                    <m:ctrlPr>
                                      <a:rPr lang="en-US" sz="5000" b="0" i="1" smtClean="0">
                                        <a:solidFill>
                                          <a:schemeClr val="bg1"/>
                                        </a:solidFill>
                                        <a:latin typeface="Cambria Math" panose="02040503050406030204" pitchFamily="18" charset="0"/>
                                      </a:rPr>
                                    </m:ctrlPr>
                                  </m:dPr>
                                  <m:e>
                                    <m:r>
                                      <m:rPr>
                                        <m:brk m:alnAt="7"/>
                                      </m:rP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e>
                                </m:d>
                                <m:r>
                                  <a:rPr lang="en-US" sz="5000" b="0" i="1" smtClean="0">
                                    <a:solidFill>
                                      <a:schemeClr val="bg1"/>
                                    </a:solidFill>
                                    <a:latin typeface="Cambria Math" panose="02040503050406030204" pitchFamily="18" charset="0"/>
                                  </a:rPr>
                                  <m:t>𝑍</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r>
                              <m:e>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e>
                                </m:d>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𝑍</m:t>
                                    </m:r>
                                  </m:e>
                                </m:d>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mr>
                            <m:mr>
                              <m:e>
                                <m:r>
                                  <a:rPr lang="en-US" sz="5000" b="1" i="0" smtClean="0">
                                    <a:solidFill>
                                      <a:schemeClr val="bg1"/>
                                    </a:solidFill>
                                    <a:latin typeface="Cambria Math" panose="02040503050406030204" pitchFamily="18" charset="0"/>
                                  </a:rPr>
                                  <m:t>𝐗</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𝑍</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1332965" y="2130587"/>
                <a:ext cx="9555052" cy="2673617"/>
              </a:xfrm>
              <a:prstGeom prst="rect">
                <a:avLst/>
              </a:prstGeom>
              <a:blipFill>
                <a:blip r:embed="rId2"/>
                <a:stretch>
                  <a:fillRect l="-39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3"/>
                <a:stretch>
                  <a:fillRect l="-2660" b="-322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A379E02-F5B9-1249-8CC9-671973E23631}"/>
              </a:ext>
            </a:extLst>
          </p:cNvPr>
          <p:cNvCxnSpPr>
            <a:cxnSpLocks/>
          </p:cNvCxnSpPr>
          <p:nvPr/>
        </p:nvCxnSpPr>
        <p:spPr>
          <a:xfrm flipH="1">
            <a:off x="9117142" y="1645882"/>
            <a:ext cx="615822" cy="504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81ECE2-D59B-504A-BF5D-3DB260CDE1F4}"/>
              </a:ext>
            </a:extLst>
          </p:cNvPr>
          <p:cNvCxnSpPr>
            <a:cxnSpLocks/>
          </p:cNvCxnSpPr>
          <p:nvPr/>
        </p:nvCxnSpPr>
        <p:spPr>
          <a:xfrm flipH="1">
            <a:off x="10234884" y="1910407"/>
            <a:ext cx="308708" cy="1393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DF2D-D433-CF44-AC1D-82A366E258CA}"/>
              </a:ext>
            </a:extLst>
          </p:cNvPr>
          <p:cNvSpPr txBox="1"/>
          <p:nvPr/>
        </p:nvSpPr>
        <p:spPr>
          <a:xfrm>
            <a:off x="9788903" y="784654"/>
            <a:ext cx="1695482" cy="1015663"/>
          </a:xfrm>
          <a:prstGeom prst="rect">
            <a:avLst/>
          </a:prstGeom>
          <a:noFill/>
        </p:spPr>
        <p:txBody>
          <a:bodyPr wrap="square" rtlCol="0">
            <a:spAutoFit/>
          </a:bodyPr>
          <a:lstStyle/>
          <a:p>
            <a:r>
              <a:rPr lang="en-US" sz="3000" dirty="0">
                <a:solidFill>
                  <a:schemeClr val="bg1"/>
                </a:solidFill>
              </a:rPr>
              <a:t>ATO weight</a:t>
            </a:r>
          </a:p>
        </p:txBody>
      </p:sp>
    </p:spTree>
    <p:extLst>
      <p:ext uri="{BB962C8B-B14F-4D97-AF65-F5344CB8AC3E}">
        <p14:creationId xmlns:p14="http://schemas.microsoft.com/office/powerpoint/2010/main" val="376581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2"/>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3"/>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3"/>
                <a:stretch>
                  <a:fillRect l="-2667" r="-267"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BD1BEB-CA32-9F4C-B179-066A4A7B54C3}"/>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F8BD1BEB-CA32-9F4C-B179-066A4A7B54C3}"/>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4"/>
                <a:stretch>
                  <a:fillRect l="-2466" b="-1493"/>
                </a:stretch>
              </a:blipFill>
            </p:spPr>
            <p:txBody>
              <a:bodyPr/>
              <a:lstStyle/>
              <a:p>
                <a:r>
                  <a:rPr lang="en-US">
                    <a:noFill/>
                  </a:rPr>
                  <a:t> </a:t>
                </a:r>
              </a:p>
            </p:txBody>
          </p:sp>
        </mc:Fallback>
      </mc:AlternateContent>
    </p:spTree>
    <p:extLst>
      <p:ext uri="{BB962C8B-B14F-4D97-AF65-F5344CB8AC3E}">
        <p14:creationId xmlns:p14="http://schemas.microsoft.com/office/powerpoint/2010/main" val="117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𝑌</m:t>
                                    </m:r>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𝜇</m:t>
                                        </m:r>
                                      </m:e>
                                      <m:sub>
                                        <m:r>
                                          <a:rPr lang="en-US" sz="4000" b="0" i="1" smtClean="0">
                                            <a:solidFill>
                                              <a:schemeClr val="tx1">
                                                <a:lumMod val="75000"/>
                                                <a:lumOff val="25000"/>
                                              </a:schemeClr>
                                            </a:solidFill>
                                            <a:latin typeface="Cambria Math" panose="02040503050406030204" pitchFamily="18" charset="0"/>
                                          </a:rPr>
                                          <m:t>0</m:t>
                                        </m:r>
                                      </m:sub>
                                    </m:sSub>
                                  </m:e>
                                </m:d>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1−</m:t>
                                    </m:r>
                                    <m:r>
                                      <a:rPr lang="en-US" sz="4000" b="0" i="1" smtClean="0">
                                        <a:solidFill>
                                          <a:schemeClr val="tx1">
                                            <a:lumMod val="75000"/>
                                            <a:lumOff val="25000"/>
                                          </a:schemeClr>
                                        </a:solidFill>
                                        <a:latin typeface="Cambria Math" panose="02040503050406030204" pitchFamily="18" charset="0"/>
                                      </a:rPr>
                                      <m:t>𝑍</m:t>
                                    </m:r>
                                  </m:e>
                                </m:d>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mr>
                            <m:mr>
                              <m:e>
                                <m:r>
                                  <a:rPr lang="en-US" sz="4000" b="1" i="0" smtClean="0">
                                    <a:solidFill>
                                      <a:schemeClr val="tx1">
                                        <a:lumMod val="75000"/>
                                        <a:lumOff val="25000"/>
                                      </a:schemeClr>
                                    </a:solidFill>
                                    <a:latin typeface="Cambria Math" panose="02040503050406030204" pitchFamily="18" charset="0"/>
                                  </a:rPr>
                                  <m:t>𝐗</m:t>
                                </m:r>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𝑍</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0" smtClean="0">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E86211DB-0568-0D4B-8D20-4C71A0EE058D}"/>
              </a:ext>
            </a:extLst>
          </p:cNvPr>
          <p:cNvCxnSpPr/>
          <p:nvPr/>
        </p:nvCxnSpPr>
        <p:spPr>
          <a:xfrm flipH="1">
            <a:off x="9957775" y="1623527"/>
            <a:ext cx="17241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3C2F14-9714-B147-AD27-BCD06F25BD37}"/>
              </a:ext>
            </a:extLst>
          </p:cNvPr>
          <p:cNvCxnSpPr>
            <a:cxnSpLocks/>
          </p:cNvCxnSpPr>
          <p:nvPr/>
        </p:nvCxnSpPr>
        <p:spPr>
          <a:xfrm>
            <a:off x="1914877" y="3409561"/>
            <a:ext cx="0" cy="554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20097773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𝑍</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905856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𝑍</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1</m:t>
                                            </m:r>
                                          </m:sub>
                                        </m:sSub>
                                      </m:e>
                                    </m:d>
                                    <m:r>
                                      <a:rPr lang="en-US" sz="3200" i="1">
                                        <a:solidFill>
                                          <a:schemeClr val="bg1"/>
                                        </a:solidFill>
                                        <a:latin typeface="Cambria Math" panose="02040503050406030204" pitchFamily="18" charset="0"/>
                                      </a:rPr>
                                      <m:t>𝑍𝑒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smtClean="0">
                                    <a:solidFill>
                                      <a:schemeClr val="bg1"/>
                                    </a:solidFill>
                                    <a:latin typeface="Cambria Math" panose="02040503050406030204" pitchFamily="18" charset="0"/>
                                  </a:rPr>
                                  <m:t>−</m:t>
                                </m:r>
                                <m:r>
                                  <a:rPr lang="en-US" sz="3200" i="1" smtClean="0">
                                    <a:solidFill>
                                      <a:schemeClr val="bg1"/>
                                    </a:solidFill>
                                    <a:latin typeface="Cambria Math" panose="02040503050406030204" pitchFamily="18" charset="0"/>
                                  </a:rPr>
                                  <m:t>𝐸</m:t>
                                </m:r>
                                <m:r>
                                  <a:rPr lang="en-US" sz="320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0</m:t>
                                        </m:r>
                                      </m:sub>
                                    </m:sSub>
                                  </m:e>
                                </m:d>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𝐗𝐗</m:t>
                                        </m:r>
                                      </m:e>
                                      <m:sup>
                                        <m:r>
                                          <a:rPr lang="en-US" sz="3200" i="1">
                                            <a:solidFill>
                                              <a:schemeClr val="bg1"/>
                                            </a:solidFill>
                                            <a:latin typeface="Cambria Math" panose="02040503050406030204" pitchFamily="18" charset="0"/>
                                          </a:rPr>
                                          <m:t>𝑇</m:t>
                                        </m:r>
                                      </m:sup>
                                    </m:sSup>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816A34-6462-0D42-9237-53EFA2D5EE34}"/>
                  </a:ext>
                </a:extLst>
              </p:cNvPr>
              <p:cNvSpPr txBox="1"/>
              <p:nvPr/>
            </p:nvSpPr>
            <p:spPr>
              <a:xfrm>
                <a:off x="1053490" y="3654823"/>
                <a:ext cx="3421386" cy="1019766"/>
              </a:xfrm>
              <a:prstGeom prst="rect">
                <a:avLst/>
              </a:prstGeom>
              <a:solidFill>
                <a:schemeClr val="accent1">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𝑒</m:t>
                          </m:r>
                        </m:num>
                        <m:den>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1" smtClean="0">
                                  <a:solidFill>
                                    <a:schemeClr val="tx1">
                                      <a:lumMod val="75000"/>
                                      <a:lumOff val="25000"/>
                                    </a:schemeClr>
                                  </a:solidFill>
                                  <a:latin typeface="Cambria Math" panose="02040503050406030204" pitchFamily="18" charset="0"/>
                                </a:rPr>
                                <m:t>𝜷</m:t>
                              </m:r>
                            </m:e>
                            <m:sup>
                              <m:r>
                                <a:rPr lang="en-US" sz="3200" b="0" i="1" smtClean="0">
                                  <a:solidFill>
                                    <a:schemeClr val="tx1">
                                      <a:lumMod val="75000"/>
                                      <a:lumOff val="25000"/>
                                    </a:schemeClr>
                                  </a:solidFill>
                                  <a:latin typeface="Cambria Math" panose="02040503050406030204" pitchFamily="18" charset="0"/>
                                </a:rPr>
                                <m:t>𝑇</m:t>
                              </m:r>
                            </m:sup>
                          </m:sSup>
                        </m:den>
                      </m:f>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0" smtClean="0">
                              <a:solidFill>
                                <a:schemeClr val="tx1">
                                  <a:lumMod val="75000"/>
                                  <a:lumOff val="25000"/>
                                </a:schemeClr>
                              </a:solidFill>
                              <a:latin typeface="Cambria Math" panose="02040503050406030204" pitchFamily="18" charset="0"/>
                            </a:rPr>
                            <m:t>𝐗</m:t>
                          </m:r>
                        </m:e>
                        <m:sup>
                          <m:r>
                            <a:rPr lang="en-US" sz="3200" b="0" i="1" smtClean="0">
                              <a:solidFill>
                                <a:schemeClr val="tx1">
                                  <a:lumMod val="75000"/>
                                  <a:lumOff val="25000"/>
                                </a:schemeClr>
                              </a:solidFill>
                              <a:latin typeface="Cambria Math" panose="02040503050406030204" pitchFamily="18" charset="0"/>
                            </a:rPr>
                            <m:t>𝑇</m:t>
                          </m:r>
                        </m:sup>
                      </m:sSup>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47816A34-6462-0D42-9237-53EFA2D5EE34}"/>
                  </a:ext>
                </a:extLst>
              </p:cNvPr>
              <p:cNvSpPr txBox="1">
                <a:spLocks noRot="1" noChangeAspect="1" noMove="1" noResize="1" noEditPoints="1" noAdjustHandles="1" noChangeArrowheads="1" noChangeShapeType="1" noTextEdit="1"/>
              </p:cNvSpPr>
              <p:nvPr/>
            </p:nvSpPr>
            <p:spPr>
              <a:xfrm>
                <a:off x="1053490" y="3654823"/>
                <a:ext cx="3421386" cy="1019766"/>
              </a:xfrm>
              <a:prstGeom prst="rect">
                <a:avLst/>
              </a:prstGeom>
              <a:blipFill>
                <a:blip r:embed="rId5"/>
                <a:stretch>
                  <a:fillRect l="-741" t="-1250" r="-2222" b="-1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675C41-A5EA-8B40-8F28-16BB00B066E9}"/>
                  </a:ext>
                </a:extLst>
              </p:cNvPr>
              <p:cNvSpPr txBox="1"/>
              <p:nvPr/>
            </p:nvSpPr>
            <p:spPr>
              <a:xfrm>
                <a:off x="1053490" y="5001255"/>
                <a:ext cx="4415440" cy="1021370"/>
              </a:xfrm>
              <a:prstGeom prst="rect">
                <a:avLst/>
              </a:prstGeom>
              <a:solidFill>
                <a:schemeClr val="accent1">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num>
                        <m:den>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1" smtClean="0">
                                  <a:solidFill>
                                    <a:schemeClr val="tx1">
                                      <a:lumMod val="75000"/>
                                      <a:lumOff val="25000"/>
                                    </a:schemeClr>
                                  </a:solidFill>
                                  <a:latin typeface="Cambria Math" panose="02040503050406030204" pitchFamily="18" charset="0"/>
                                </a:rPr>
                                <m:t>𝜷</m:t>
                              </m:r>
                            </m:e>
                            <m:sup>
                              <m:r>
                                <a:rPr lang="en-US" sz="3200" b="0" i="1" smtClean="0">
                                  <a:solidFill>
                                    <a:schemeClr val="tx1">
                                      <a:lumMod val="75000"/>
                                      <a:lumOff val="25000"/>
                                    </a:schemeClr>
                                  </a:solidFill>
                                  <a:latin typeface="Cambria Math" panose="02040503050406030204" pitchFamily="18" charset="0"/>
                                </a:rPr>
                                <m:t>𝑇</m:t>
                              </m:r>
                            </m:sup>
                          </m:sSup>
                        </m:den>
                      </m:f>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panose="02040503050406030204" pitchFamily="18" charset="0"/>
                            </a:rPr>
                            <m:t>−</m:t>
                          </m:r>
                          <m:r>
                            <a:rPr lang="en-US" sz="3200" b="1" i="0" smtClean="0">
                              <a:solidFill>
                                <a:schemeClr val="tx1">
                                  <a:lumMod val="75000"/>
                                  <a:lumOff val="25000"/>
                                </a:schemeClr>
                              </a:solidFill>
                              <a:latin typeface="Cambria Math" panose="02040503050406030204" pitchFamily="18" charset="0"/>
                            </a:rPr>
                            <m:t>𝐗</m:t>
                          </m:r>
                        </m:e>
                        <m:sup>
                          <m:r>
                            <a:rPr lang="en-US" sz="3200" b="0" i="1" smtClean="0">
                              <a:solidFill>
                                <a:schemeClr val="tx1">
                                  <a:lumMod val="75000"/>
                                  <a:lumOff val="25000"/>
                                </a:schemeClr>
                              </a:solidFill>
                              <a:latin typeface="Cambria Math" panose="02040503050406030204" pitchFamily="18" charset="0"/>
                            </a:rPr>
                            <m:t>𝑇</m:t>
                          </m:r>
                        </m:sup>
                      </m:sSup>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8F675C41-A5EA-8B40-8F28-16BB00B066E9}"/>
                  </a:ext>
                </a:extLst>
              </p:cNvPr>
              <p:cNvSpPr txBox="1">
                <a:spLocks noRot="1" noChangeAspect="1" noMove="1" noResize="1" noEditPoints="1" noAdjustHandles="1" noChangeArrowheads="1" noChangeShapeType="1" noTextEdit="1"/>
              </p:cNvSpPr>
              <p:nvPr/>
            </p:nvSpPr>
            <p:spPr>
              <a:xfrm>
                <a:off x="1053490" y="5001255"/>
                <a:ext cx="4415440" cy="1021370"/>
              </a:xfrm>
              <a:prstGeom prst="rect">
                <a:avLst/>
              </a:prstGeom>
              <a:blipFill>
                <a:blip r:embed="rId6"/>
                <a:stretch>
                  <a:fillRect l="-1433" t="-2469" r="-2579" b="-14815"/>
                </a:stretch>
              </a:blipFill>
            </p:spPr>
            <p:txBody>
              <a:bodyPr/>
              <a:lstStyle/>
              <a:p>
                <a:r>
                  <a:rPr lang="en-US">
                    <a:noFill/>
                  </a:rPr>
                  <a:t> </a:t>
                </a:r>
              </a:p>
            </p:txBody>
          </p:sp>
        </mc:Fallback>
      </mc:AlternateContent>
    </p:spTree>
    <p:extLst>
      <p:ext uri="{BB962C8B-B14F-4D97-AF65-F5344CB8AC3E}">
        <p14:creationId xmlns:p14="http://schemas.microsoft.com/office/powerpoint/2010/main" val="25509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1433347" y="2016004"/>
                <a:ext cx="8114144"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0" smtClean="0">
                          <a:solidFill>
                            <a:schemeClr val="bg1"/>
                          </a:solidFill>
                          <a:latin typeface="Cambria Math" panose="02040503050406030204" pitchFamily="18" charset="0"/>
                        </a:rPr>
                        <m:t>𝐁</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𝐸</m:t>
                      </m:r>
                      <m:d>
                        <m:dPr>
                          <m:begChr m:val="["/>
                          <m:endChr m:val=""/>
                          <m:ctrlPr>
                            <a:rPr lang="en-US" sz="4000" b="0" i="1" smtClean="0">
                              <a:solidFill>
                                <a:schemeClr val="bg1"/>
                              </a:solidFill>
                              <a:latin typeface="Cambria Math" panose="02040503050406030204" pitchFamily="18" charset="0"/>
                            </a:rPr>
                          </m:ctrlPr>
                        </m:d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r>
                            <a:rPr lang="en-US" sz="4000" i="1">
                              <a:solidFill>
                                <a:schemeClr val="bg1"/>
                              </a:solidFill>
                              <a:latin typeface="Cambria Math" panose="02040503050406030204" pitchFamily="18" charset="0"/>
                            </a:rPr>
                            <m:t>×</m:t>
                          </m:r>
                          <m:r>
                            <m:rPr>
                              <m:nor/>
                            </m:rPr>
                            <a:rPr lang="en-US" sz="4000" dirty="0">
                              <a:solidFill>
                                <a:schemeClr val="bg1"/>
                              </a:solidFill>
                            </a:rPr>
                            <m:t> </m:t>
                          </m:r>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1433347" y="2016004"/>
                <a:ext cx="8114144" cy="2134239"/>
              </a:xfrm>
              <a:prstGeom prst="rect">
                <a:avLst/>
              </a:prstGeom>
              <a:blipFill>
                <a:blip r:embed="rId2"/>
                <a:stretch>
                  <a:fillRect l="-27031" t="-208876" r="-1875" b="-299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65BB9A5-0E0B-E442-95ED-B738F3E01813}"/>
                  </a:ext>
                </a:extLst>
              </p:cNvPr>
              <p:cNvSpPr/>
              <p:nvPr/>
            </p:nvSpPr>
            <p:spPr>
              <a:xfrm>
                <a:off x="3104085" y="4059634"/>
                <a:ext cx="6557243" cy="2427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solidFill>
                                <a:schemeClr val="bg1"/>
                              </a:solidFill>
                              <a:latin typeface="Cambria Math" panose="02040503050406030204" pitchFamily="18" charset="0"/>
                            </a:rPr>
                          </m:ctrlPr>
                        </m:dPr>
                        <m:e>
                          <m:sSup>
                            <m:sSupPr>
                              <m:ctrlPr>
                                <a:rPr lang="en-US" sz="4000" b="1" i="1" smtClean="0">
                                  <a:solidFill>
                                    <a:schemeClr val="bg1"/>
                                  </a:solidFill>
                                  <a:latin typeface="Cambria Math" panose="02040503050406030204" pitchFamily="18" charset="0"/>
                                </a:rPr>
                              </m:ctrlPr>
                            </m:sSup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e>
                            <m:sup>
                              <m:r>
                                <a:rPr lang="en-US" sz="4000" b="1" i="1" smtClean="0">
                                  <a:solidFill>
                                    <a:schemeClr val="bg1"/>
                                  </a:solidFill>
                                  <a:latin typeface="Cambria Math" panose="02040503050406030204" pitchFamily="18" charset="0"/>
                                </a:rPr>
                                <m:t>𝑻</m:t>
                              </m:r>
                            </m:sup>
                          </m:sSup>
                        </m:e>
                      </m:d>
                    </m:oMath>
                  </m:oMathPara>
                </a14:m>
                <a:endParaRPr lang="en-US" sz="4000" dirty="0"/>
              </a:p>
            </p:txBody>
          </p:sp>
        </mc:Choice>
        <mc:Fallback xmlns="">
          <p:sp>
            <p:nvSpPr>
              <p:cNvPr id="3" name="Rectangle 2">
                <a:extLst>
                  <a:ext uri="{FF2B5EF4-FFF2-40B4-BE49-F238E27FC236}">
                    <a16:creationId xmlns:a16="http://schemas.microsoft.com/office/drawing/2014/main" id="{165BB9A5-0E0B-E442-95ED-B738F3E01813}"/>
                  </a:ext>
                </a:extLst>
              </p:cNvPr>
              <p:cNvSpPr>
                <a:spLocks noRot="1" noChangeAspect="1" noMove="1" noResize="1" noEditPoints="1" noAdjustHandles="1" noChangeArrowheads="1" noChangeShapeType="1" noTextEdit="1"/>
              </p:cNvSpPr>
              <p:nvPr/>
            </p:nvSpPr>
            <p:spPr>
              <a:xfrm>
                <a:off x="3104085" y="4059634"/>
                <a:ext cx="6557243" cy="2427652"/>
              </a:xfrm>
              <a:prstGeom prst="rect">
                <a:avLst/>
              </a:prstGeom>
              <a:blipFill>
                <a:blip r:embed="rId3"/>
                <a:stretch>
                  <a:fillRect t="-214583" r="-60039" b="-308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52617-84E0-4E40-935C-AAADFFB39A49}"/>
                  </a:ext>
                </a:extLst>
              </p:cNvPr>
              <p:cNvSpPr txBox="1"/>
              <p:nvPr/>
            </p:nvSpPr>
            <p:spPr>
              <a:xfrm>
                <a:off x="3412681" y="609469"/>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8" name="TextBox 7">
                <a:extLst>
                  <a:ext uri="{FF2B5EF4-FFF2-40B4-BE49-F238E27FC236}">
                    <a16:creationId xmlns:a16="http://schemas.microsoft.com/office/drawing/2014/main" id="{CD652617-84E0-4E40-935C-AAADFFB39A49}"/>
                  </a:ext>
                </a:extLst>
              </p:cNvPr>
              <p:cNvSpPr txBox="1">
                <a:spLocks noRot="1" noChangeAspect="1" noMove="1" noResize="1" noEditPoints="1" noAdjustHandles="1" noChangeArrowheads="1" noChangeShapeType="1" noTextEdit="1"/>
              </p:cNvSpPr>
              <p:nvPr/>
            </p:nvSpPr>
            <p:spPr>
              <a:xfrm>
                <a:off x="3412681" y="609469"/>
                <a:ext cx="5442837" cy="769441"/>
              </a:xfrm>
              <a:prstGeom prst="rect">
                <a:avLst/>
              </a:prstGeom>
              <a:blipFill>
                <a:blip r:embed="rId4"/>
                <a:stretch>
                  <a:fillRect l="-3730" t="-8197" r="-2331" b="-36066"/>
                </a:stretch>
              </a:blipFill>
            </p:spPr>
            <p:txBody>
              <a:bodyPr/>
              <a:lstStyle/>
              <a:p>
                <a:r>
                  <a:rPr lang="en-US">
                    <a:noFill/>
                  </a:rPr>
                  <a:t> </a:t>
                </a:r>
              </a:p>
            </p:txBody>
          </p:sp>
        </mc:Fallback>
      </mc:AlternateContent>
    </p:spTree>
    <p:extLst>
      <p:ext uri="{BB962C8B-B14F-4D97-AF65-F5344CB8AC3E}">
        <p14:creationId xmlns:p14="http://schemas.microsoft.com/office/powerpoint/2010/main" val="296800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21960040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1296948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127499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941407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What if we want to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a:bodyPr>
          <a:lstStyle/>
          <a:p>
            <a:r>
              <a:rPr lang="en-US" dirty="0"/>
              <a:t>Fit a weighted generalized linear model Y ~ Z + </a:t>
            </a:r>
            <a:r>
              <a:rPr lang="en-US" b="1" dirty="0"/>
              <a:t>X</a:t>
            </a:r>
          </a:p>
          <a:p>
            <a:r>
              <a:rPr lang="en-US" dirty="0"/>
              <a:t>Doubly robust estimator</a:t>
            </a:r>
          </a:p>
        </p:txBody>
      </p:sp>
    </p:spTree>
    <p:extLst>
      <p:ext uri="{BB962C8B-B14F-4D97-AF65-F5344CB8AC3E}">
        <p14:creationId xmlns:p14="http://schemas.microsoft.com/office/powerpoint/2010/main" val="3467263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Fit a weighted generalized linear model Y ~ Z + </a:t>
            </a:r>
            <a:r>
              <a:rPr lang="en-US" b="1" dirty="0">
                <a:solidFill>
                  <a:schemeClr val="tx1">
                    <a:lumMod val="75000"/>
                    <a:lumOff val="25000"/>
                  </a:schemeClr>
                </a:solidFill>
              </a:rPr>
              <a:t>X</a:t>
            </a:r>
          </a:p>
          <a:p>
            <a:r>
              <a:rPr lang="en-US" dirty="0">
                <a:solidFill>
                  <a:schemeClr val="tx1">
                    <a:lumMod val="75000"/>
                    <a:lumOff val="25000"/>
                  </a:schemeClr>
                </a:solidFill>
              </a:rPr>
              <a:t>Doubly robust estimator</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7273</TotalTime>
  <Words>4418</Words>
  <Application>Microsoft Macintosh PowerPoint</Application>
  <PresentationFormat>Widescreen</PresentationFormat>
  <Paragraphs>725</Paragraphs>
  <Slides>188</Slides>
  <Notes>89</Notes>
  <HiddenSlides>16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188</vt:i4>
      </vt:variant>
    </vt:vector>
  </HeadingPairs>
  <TitlesOfParts>
    <vt:vector size="199" baseType="lpstr">
      <vt:lpstr>ＭＳ Ｐゴシック</vt:lpstr>
      <vt:lpstr>Arial</vt:lpstr>
      <vt:lpstr>Calibri</vt:lpstr>
      <vt:lpstr>Cambria Math</vt:lpstr>
      <vt:lpstr>Franklin Gothic Heavy</vt:lpstr>
      <vt:lpstr>Franklin Gothic Medium</vt:lpstr>
      <vt:lpstr>Mangal</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Exploring finite-sample bias in propensity score weighting choices</vt:lpstr>
      <vt:lpstr>Observational Studies</vt:lpstr>
      <vt:lpstr>PowerPoint Presentation</vt:lpstr>
      <vt:lpstr>PowerPoint Presentation</vt:lpstr>
      <vt:lpstr>Potential outcomes</vt:lpstr>
      <vt:lpstr>Potential outcomes</vt:lpstr>
      <vt:lpstr>Potential outcomes</vt:lpstr>
      <vt:lpstr>Potential outcomes</vt:lpstr>
      <vt:lpstr>Causal Quantities</vt:lpstr>
      <vt:lpstr>Average treatment effect</vt:lpstr>
      <vt:lpstr>Average treatment effect</vt:lpstr>
      <vt:lpstr>No unmeasured confounders</vt:lpstr>
      <vt:lpstr>Propensity score</vt:lpstr>
      <vt:lpstr>Average treatment effect</vt:lpstr>
      <vt:lpstr>Average treatment effect</vt:lpstr>
      <vt:lpstr>Average treatment effect</vt:lpstr>
      <vt:lpstr>Average treatment effect</vt:lpstr>
      <vt:lpstr>PowerPoint Presentation</vt:lpstr>
      <vt:lpstr>Average treatment effect among the treated</vt:lpstr>
      <vt:lpstr>Average treatment effect among the treated</vt:lpstr>
      <vt:lpstr>PowerPoint Presentation</vt:lpstr>
      <vt:lpstr>Average treatment effect among the controls</vt:lpstr>
      <vt:lpstr>Average treatment effect among the controls</vt:lpstr>
      <vt:lpstr>PowerPoint Presentation</vt:lpstr>
      <vt:lpstr>Average treatment effect among the evenly matchable</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Fit a misspecified model</vt:lpstr>
      <vt:lpstr>Doubly Robust Estimator</vt:lpstr>
      <vt:lpstr>Doubly robust estimator</vt:lpstr>
      <vt:lpstr>Doubly robust estimator</vt:lpstr>
      <vt:lpstr>Doubly robust estimator</vt:lpstr>
      <vt:lpstr>Doubly robust estimator</vt:lpstr>
      <vt:lpstr>Doubly robust estimator</vt:lpstr>
      <vt:lpstr>Doubly robust estimator</vt:lpstr>
      <vt:lpstr>Doubly robust estimator</vt:lpstr>
      <vt:lpstr>Continuous outcome</vt:lpstr>
      <vt:lpstr>Simulation</vt:lpstr>
      <vt:lpstr>PowerPoint Presentation</vt:lpstr>
      <vt:lpstr>PowerPoint Presentation</vt:lpstr>
      <vt:lpstr>PowerPoint Presentation</vt:lpstr>
      <vt:lpstr>Binary outcome</vt:lpstr>
      <vt:lpstr>Simulation</vt:lpstr>
      <vt:lpstr>PowerPoint Presentation</vt:lpstr>
      <vt:lpstr>PowerPoint Presentation</vt:lpstr>
      <vt:lpstr>PowerPoint Presentation</vt:lpstr>
      <vt:lpstr>PowerPoint Presentation</vt:lpstr>
      <vt:lpstr>Binary outcome  (revised)</vt:lpstr>
      <vt:lpstr>Simulation</vt:lpstr>
      <vt:lpstr>Simulation</vt:lpstr>
      <vt:lpstr>Simulation</vt:lpstr>
      <vt:lpstr>PowerPoint Presentation</vt:lpstr>
      <vt:lpstr>PowerPoint Presentation</vt:lpstr>
      <vt:lpstr>PowerPoint Presentation</vt:lpstr>
      <vt:lpstr>PowerPoint Presentation</vt:lpstr>
      <vt:lpstr>Standard errors</vt:lpstr>
      <vt:lpstr>PowerPoint Presentation</vt:lpstr>
      <vt:lpstr>PowerPoint Presentation</vt:lpstr>
      <vt:lpstr>Recap</vt:lpstr>
      <vt:lpstr>Q&amp;A</vt:lpstr>
      <vt:lpstr>Doubly robust and large sample variance estimator for overlap weights</vt:lpstr>
      <vt:lpstr>ATO estimator</vt:lpstr>
      <vt:lpstr>ATO estimator</vt:lpstr>
      <vt:lpstr>ATO estimator</vt:lpstr>
      <vt:lpstr>ATO estimator</vt:lpstr>
      <vt:lpstr>ATO estimator</vt:lpstr>
      <vt:lpstr>ATO estimator</vt:lpstr>
      <vt:lpstr>How to</vt:lpstr>
      <vt:lpstr>How to</vt:lpstr>
      <vt:lpstr>Williamson 2013</vt:lpstr>
      <vt:lpstr>ATO estimator</vt:lpstr>
      <vt:lpstr>Sandwich estimator</vt:lpstr>
      <vt:lpstr>Sandwich estimator</vt:lpstr>
      <vt:lpstr>PowerPoint Presentation</vt:lpstr>
      <vt:lpstr>PowerPoint Presentation</vt:lpstr>
      <vt:lpstr>PowerPoint Presentation</vt:lpstr>
      <vt:lpstr>PowerPoint Presentation</vt:lpstr>
      <vt:lpstr>PowerPoint Presentation</vt:lpstr>
      <vt:lpstr>Sandwich estimator</vt:lpstr>
      <vt:lpstr>PowerPoint Presentation</vt:lpstr>
      <vt:lpstr>Sandwich estimator</vt:lpstr>
      <vt:lpstr>Sandwich estimator</vt:lpstr>
      <vt:lpstr>Sandwich estimator</vt:lpstr>
      <vt:lpstr>Sandwich estimator</vt:lpstr>
      <vt:lpstr>Sandwich estimator</vt:lpstr>
      <vt:lpstr>What if we want to also adjust the outcome model?</vt:lpstr>
      <vt:lpstr>How to</vt:lpstr>
      <vt:lpstr>How to</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Sandwich estimator</vt:lpstr>
      <vt:lpstr>ATO DR estimator</vt:lpstr>
      <vt:lpstr>ATO DR estimator</vt:lpstr>
      <vt:lpstr>ATO DR estimator</vt:lpstr>
      <vt:lpstr>ATO DR estimator</vt:lpstr>
      <vt:lpstr>Freedman &amp; Berk*  Simulation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bias ratio estimated se / true se  RMSE 95% coverage</vt:lpstr>
      <vt:lpstr>bias ratio estimated se / true se  RMSE 95% coverage</vt:lpstr>
      <vt:lpstr>Continuous outcome</vt:lpstr>
      <vt:lpstr>Simulation</vt:lpstr>
      <vt:lpstr>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Contextualized Tipping Point Sensitivity Analyses for Unmeasured Confounding</vt:lpstr>
      <vt:lpstr>Motivation</vt:lpstr>
      <vt:lpstr>What we want</vt:lpstr>
      <vt:lpstr>What we want</vt:lpstr>
      <vt:lpstr>What we want</vt:lpstr>
      <vt:lpstr>Binary unmeasured confounder</vt:lpstr>
      <vt:lpstr>Binary unmeasured confounder</vt:lpstr>
      <vt:lpstr>Binary unmeasured confounder</vt:lpstr>
      <vt:lpstr>Binary unmeasured confounder</vt:lpstr>
      <vt:lpstr>Binary unmeasured confounder</vt:lpstr>
      <vt:lpstr>Tipping point analyses</vt:lpstr>
      <vt:lpstr>Binary unmeasured confounder</vt:lpstr>
      <vt:lpstr>Binary unmeasured confounder</vt:lpstr>
      <vt:lpstr>Continuous unmeasured confounder</vt:lpstr>
      <vt:lpstr>Continuous unmeasured confounder</vt:lpstr>
      <vt:lpstr>Continuous unmeasured confounder</vt:lpstr>
      <vt:lpstr>Continuous unmeasured confounder</vt:lpstr>
      <vt:lpstr>Continuous unmeasured confounder</vt:lpstr>
      <vt:lpstr>“Assumption free” </vt:lpstr>
      <vt:lpstr>“Assumption free” </vt:lpstr>
      <vt:lpstr>“Assumption free” </vt:lpstr>
      <vt:lpstr>E-value</vt:lpstr>
      <vt:lpstr>Adjusted E-value</vt:lpstr>
      <vt:lpstr>Meaningful confounders</vt:lpstr>
      <vt:lpstr>Standardized mean difference</vt:lpstr>
      <vt:lpstr>PowerPoint Presentation</vt:lpstr>
      <vt:lpstr>Standardized Mean Difference</vt:lpstr>
      <vt:lpstr>Standardized Mean Difference</vt:lpstr>
      <vt:lpstr>PowerPoint Presentation</vt:lpstr>
      <vt:lpstr>Outcome model</vt:lpstr>
      <vt:lpstr>Outcome model</vt:lpstr>
      <vt:lpstr>Outcome model</vt:lpstr>
      <vt:lpstr>unmeasured confounding</vt:lpstr>
      <vt:lpstr>All you need</vt:lpstr>
      <vt:lpstr>All you need</vt:lpstr>
      <vt:lpstr>All you need</vt:lpstr>
      <vt:lpstr>All you need</vt:lpstr>
      <vt:lpstr>All you need</vt:lpstr>
      <vt:lpstr>Exposure-unmeasured confounder effect</vt:lpstr>
      <vt:lpstr>PowerPoint Presentation</vt:lpstr>
      <vt:lpstr>Confounding</vt:lpstr>
      <vt:lpstr>Standardized Mean Difference</vt:lpstr>
      <vt:lpstr>Standardized Mean Difference</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159</cp:revision>
  <dcterms:created xsi:type="dcterms:W3CDTF">2017-11-08T23:32:53Z</dcterms:created>
  <dcterms:modified xsi:type="dcterms:W3CDTF">2018-03-08T01:44:54Z</dcterms:modified>
</cp:coreProperties>
</file>